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4" r:id="rId20"/>
  </p:sldIdLst>
  <p:sldSz cx="12197715" cy="6875780"/>
  <p:notesSz cx="6858000" cy="9144000"/>
  <p:custDataLst>
    <p:tags r:id="rId24"/>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gs" Target="tags/tag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jpeg"/><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EF0"/>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9144" y="515112"/>
            <a:ext cx="4812792" cy="5900928"/>
          </a:xfrm>
          <a:prstGeom prst="rect">
            <a:avLst/>
          </a:prstGeom>
        </p:spPr>
      </p:pic>
      <p:pic>
        <p:nvPicPr>
          <p:cNvPr id="3" name="图片 2"/>
          <p:cNvPicPr>
            <a:picLocks noChangeAspect="1"/>
          </p:cNvPicPr>
          <p:nvPr/>
        </p:nvPicPr>
        <p:blipFill>
          <a:blip r:embed="rId2"/>
          <a:stretch>
            <a:fillRect/>
          </a:stretch>
        </p:blipFill>
        <p:spPr>
          <a:xfrm>
            <a:off x="9363456" y="5346192"/>
            <a:ext cx="2767584" cy="1511808"/>
          </a:xfrm>
          <a:prstGeom prst="rect">
            <a:avLst/>
          </a:prstGeom>
        </p:spPr>
      </p:pic>
      <p:sp>
        <p:nvSpPr>
          <p:cNvPr id="4" name="矩形 3"/>
          <p:cNvSpPr/>
          <p:nvPr/>
        </p:nvSpPr>
        <p:spPr>
          <a:xfrm>
            <a:off x="10930128" y="54864"/>
            <a:ext cx="1152144" cy="554736"/>
          </a:xfrm>
          <a:prstGeom prst="rect">
            <a:avLst/>
          </a:prstGeom>
          <a:solidFill>
            <a:srgbClr val="FFFFFF"/>
          </a:solidFill>
        </p:spPr>
        <p:txBody>
          <a:bodyPr wrap="none" lIns="0" tIns="0" rIns="0" bIns="0">
            <a:noAutofit/>
          </a:bodyPr>
          <a:p>
            <a:pPr indent="0" algn="just"/>
            <a:endParaRPr lang="en-US" sz="3700" b="1">
              <a:solidFill>
                <a:srgbClr val="1B57B5"/>
              </a:solidFill>
              <a:latin typeface="Arial" panose="020B0604020202020204"/>
            </a:endParaRPr>
          </a:p>
        </p:txBody>
      </p:sp>
      <p:sp>
        <p:nvSpPr>
          <p:cNvPr id="6" name="矩形 5"/>
          <p:cNvSpPr/>
          <p:nvPr/>
        </p:nvSpPr>
        <p:spPr>
          <a:xfrm>
            <a:off x="7147560" y="2414270"/>
            <a:ext cx="1322705" cy="436245"/>
          </a:xfrm>
          <a:prstGeom prst="rect">
            <a:avLst/>
          </a:prstGeom>
          <a:solidFill>
            <a:srgbClr val="62A3B7"/>
          </a:solidFill>
        </p:spPr>
        <p:txBody>
          <a:bodyPr wrap="none" lIns="0" tIns="0" rIns="0" bIns="0">
            <a:noAutofit/>
          </a:bodyPr>
          <a:p>
            <a:pPr indent="0" algn="just"/>
            <a:r>
              <a:rPr lang="en-US" altLang="zh-TW" sz="2800" b="1">
                <a:solidFill>
                  <a:srgbClr val="FFFFFF"/>
                </a:solidFill>
                <a:latin typeface="Arial" panose="020B0604020202020204"/>
                <a:ea typeface="Arial" panose="020B0604020202020204"/>
              </a:rPr>
              <a:t> </a:t>
            </a:r>
            <a:r>
              <a:rPr lang="zh-TW" sz="2800" b="1">
                <a:solidFill>
                  <a:srgbClr val="FFFFFF"/>
                </a:solidFill>
                <a:latin typeface="Arial" panose="020B0604020202020204"/>
                <a:ea typeface="Arial" panose="020B0604020202020204"/>
              </a:rPr>
              <a:t>2 0 2 </a:t>
            </a:r>
            <a:r>
              <a:rPr lang="en-US" altLang="zh-TW" sz="2800" b="1">
                <a:solidFill>
                  <a:srgbClr val="FFFFFF"/>
                </a:solidFill>
                <a:latin typeface="Arial" panose="020B0604020202020204"/>
                <a:ea typeface="Arial" panose="020B0604020202020204"/>
              </a:rPr>
              <a:t>2</a:t>
            </a:r>
            <a:endParaRPr lang="en-US" altLang="zh-TW" sz="2800" b="1">
              <a:solidFill>
                <a:srgbClr val="FFFFFF"/>
              </a:solidFill>
              <a:latin typeface="Arial" panose="020B0604020202020204"/>
              <a:ea typeface="Arial" panose="020B0604020202020204"/>
            </a:endParaRPr>
          </a:p>
        </p:txBody>
      </p:sp>
      <p:sp>
        <p:nvSpPr>
          <p:cNvPr id="7" name="矩形 6"/>
          <p:cNvSpPr/>
          <p:nvPr/>
        </p:nvSpPr>
        <p:spPr>
          <a:xfrm>
            <a:off x="5647944" y="3157728"/>
            <a:ext cx="6105144" cy="1152144"/>
          </a:xfrm>
          <a:prstGeom prst="rect">
            <a:avLst/>
          </a:prstGeom>
          <a:solidFill>
            <a:srgbClr val="FFFFFF"/>
          </a:solidFill>
        </p:spPr>
        <p:txBody>
          <a:bodyPr lIns="0" tIns="0" rIns="0" bIns="0">
            <a:noAutofit/>
          </a:bodyPr>
          <a:p>
            <a:pPr indent="0" algn="ctr">
              <a:spcAft>
                <a:spcPts val="980"/>
              </a:spcAft>
            </a:pPr>
            <a:r>
              <a:rPr lang="zh-TW" sz="4800">
                <a:latin typeface="MingLiU"/>
                <a:ea typeface="MingLiU"/>
              </a:rPr>
              <a:t>洁净室检测基础知识</a:t>
            </a:r>
            <a:endParaRPr lang="zh-TW" sz="4800">
              <a:latin typeface="MingLiU"/>
              <a:ea typeface="MingLiU"/>
            </a:endParaRPr>
          </a:p>
          <a:p>
            <a:pPr indent="0" algn="ctr"/>
            <a:endParaRPr lang="zh-TW" sz="2000">
              <a:latin typeface="MingLiU"/>
              <a:ea typeface="MingLiU"/>
            </a:endParaRP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5227320" y="6059424"/>
            <a:ext cx="1679448" cy="798576"/>
          </a:xfrm>
          <a:prstGeom prst="rect">
            <a:avLst/>
          </a:prstGeom>
        </p:spPr>
      </p:pic>
      <p:sp>
        <p:nvSpPr>
          <p:cNvPr id="5" name="矩形 4"/>
          <p:cNvSpPr/>
          <p:nvPr/>
        </p:nvSpPr>
        <p:spPr>
          <a:xfrm>
            <a:off x="390144" y="463296"/>
            <a:ext cx="8336280" cy="1847088"/>
          </a:xfrm>
          <a:prstGeom prst="rect">
            <a:avLst/>
          </a:prstGeom>
          <a:solidFill>
            <a:srgbClr val="FFFFFF"/>
          </a:solidFill>
        </p:spPr>
        <p:txBody>
          <a:bodyPr lIns="0" tIns="0" rIns="0" bIns="0">
            <a:noAutofit/>
          </a:bodyPr>
          <a:p>
            <a:pPr marL="3684905" indent="0">
              <a:spcAft>
                <a:spcPts val="1400"/>
              </a:spcAft>
            </a:pPr>
            <a:r>
              <a:rPr lang="zh-TW" sz="2500">
                <a:latin typeface="MingLiU"/>
                <a:ea typeface="MingLiU"/>
              </a:rPr>
              <a:t>洁净室空气洁浄度等级检验评定</a:t>
            </a:r>
            <a:endParaRPr lang="zh-TW" sz="2500">
              <a:latin typeface="MingLiU"/>
              <a:ea typeface="MingLiU"/>
            </a:endParaRPr>
          </a:p>
          <a:p>
            <a:pPr indent="0"/>
            <a:r>
              <a:rPr lang="zh-TW" sz="1600" b="1">
                <a:latin typeface="微软雅黑" panose="020B0503020204020204" charset="-122"/>
                <a:ea typeface="微软雅黑" panose="020B0503020204020204" charset="-122"/>
              </a:rPr>
              <a:t>空态、静态测试前的准备</a:t>
            </a:r>
            <a:endParaRPr lang="zh-TW" sz="1600" b="1">
              <a:latin typeface="微软雅黑" panose="020B0503020204020204" charset="-122"/>
              <a:ea typeface="微软雅黑" panose="020B0503020204020204" charset="-122"/>
            </a:endParaRPr>
          </a:p>
          <a:p>
            <a:pPr indent="0">
              <a:lnSpc>
                <a:spcPts val="3910"/>
              </a:lnSpc>
            </a:pPr>
            <a:r>
              <a:rPr lang="en-US" sz="1600">
                <a:latin typeface="Arial" panose="020B0604020202020204"/>
              </a:rPr>
              <a:t>1</a:t>
            </a:r>
            <a:r>
              <a:rPr lang="en-US" sz="1600">
                <a:latin typeface="微软雅黑" panose="020B0503020204020204" charset="-122"/>
              </a:rPr>
              <a:t>s</a:t>
            </a:r>
            <a:r>
              <a:rPr lang="zh-TW" sz="1600">
                <a:latin typeface="微软雅黑" panose="020B0503020204020204" charset="-122"/>
                <a:ea typeface="微软雅黑" panose="020B0503020204020204" charset="-122"/>
              </a:rPr>
              <a:t>应对洁净室及其净化空气调节系统进行彻底清洁。</a:t>
            </a:r>
            <a:endParaRPr lang="zh-TW" sz="1600">
              <a:latin typeface="微软雅黑" panose="020B0503020204020204" charset="-122"/>
              <a:ea typeface="微软雅黑" panose="020B0503020204020204" charset="-122"/>
            </a:endParaRPr>
          </a:p>
          <a:p>
            <a:pPr indent="0">
              <a:lnSpc>
                <a:spcPts val="3910"/>
              </a:lnSpc>
            </a:pPr>
            <a:r>
              <a:rPr lang="zh-TW" sz="1600">
                <a:latin typeface="Arial" panose="020B0604020202020204"/>
                <a:ea typeface="Arial" panose="020B0604020202020204"/>
              </a:rPr>
              <a:t>2</a:t>
            </a:r>
            <a:r>
              <a:rPr lang="zh-TW" sz="1600">
                <a:latin typeface="微软雅黑" panose="020B0503020204020204" charset="-122"/>
                <a:ea typeface="微软雅黑" panose="020B0503020204020204" charset="-122"/>
              </a:rPr>
              <a:t>、采用光散射粒子计数器对高效空气过滤器进行检漏测试；</a:t>
            </a:r>
            <a:endParaRPr lang="zh-TW" sz="1600">
              <a:latin typeface="微软雅黑" panose="020B0503020204020204" charset="-122"/>
              <a:ea typeface="微软雅黑" panose="020B0503020204020204" charset="-122"/>
            </a:endParaRPr>
          </a:p>
        </p:txBody>
      </p:sp>
      <p:sp>
        <p:nvSpPr>
          <p:cNvPr id="6" name="矩形 5"/>
          <p:cNvSpPr/>
          <p:nvPr/>
        </p:nvSpPr>
        <p:spPr>
          <a:xfrm>
            <a:off x="390144" y="2596896"/>
            <a:ext cx="11359896" cy="204216"/>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当粒子计数器读数为空气口大于或等于</a:t>
            </a:r>
            <a:r>
              <a:rPr lang="en-US" sz="1600">
                <a:latin typeface="Arial" panose="020B0604020202020204"/>
              </a:rPr>
              <a:t>0</a:t>
            </a:r>
            <a:r>
              <a:rPr lang="en-US" sz="1600">
                <a:latin typeface="微软雅黑" panose="020B0503020204020204" charset="-122"/>
              </a:rPr>
              <a:t>. </a:t>
            </a:r>
            <a:r>
              <a:rPr lang="zh-TW" sz="1600">
                <a:latin typeface="Arial" panose="020B0604020202020204"/>
                <a:ea typeface="Arial" panose="020B0604020202020204"/>
              </a:rPr>
              <a:t>5</a:t>
            </a:r>
            <a:r>
              <a:rPr lang="zh-TW" sz="1600">
                <a:latin typeface="微软雅黑" panose="020B0503020204020204" charset="-122"/>
                <a:ea typeface="微软雅黑" panose="020B0503020204020204" charset="-122"/>
              </a:rPr>
              <a:t>微米的尘粒超过</a:t>
            </a:r>
            <a:r>
              <a:rPr lang="zh-TW" sz="1600">
                <a:latin typeface="Arial" panose="020B0604020202020204"/>
                <a:ea typeface="Arial" panose="020B0604020202020204"/>
              </a:rPr>
              <a:t>3</a:t>
            </a:r>
            <a:r>
              <a:rPr lang="zh-TW" sz="1600">
                <a:latin typeface="微软雅黑" panose="020B0503020204020204" charset="-122"/>
                <a:ea typeface="微软雅黑" panose="020B0503020204020204" charset="-122"/>
              </a:rPr>
              <a:t>粒/分</a:t>
            </a:r>
            <a:r>
              <a:rPr lang="zh-TW" sz="1600">
                <a:latin typeface="Arial" panose="020B0604020202020204"/>
                <a:ea typeface="Arial" panose="020B0604020202020204"/>
              </a:rPr>
              <a:t>•</a:t>
            </a:r>
            <a:r>
              <a:rPr lang="zh-TW" sz="1600">
                <a:latin typeface="微软雅黑" panose="020B0503020204020204" charset="-122"/>
                <a:ea typeface="微软雅黑" panose="020B0503020204020204" charset="-122"/>
              </a:rPr>
              <a:t>升（或其穿透率大于</a:t>
            </a:r>
            <a:r>
              <a:rPr lang="en-US" sz="1600">
                <a:latin typeface="Arial" panose="020B0604020202020204"/>
              </a:rPr>
              <a:t>0</a:t>
            </a:r>
            <a:r>
              <a:rPr lang="en-US" sz="1600">
                <a:latin typeface="微软雅黑" panose="020B0503020204020204" charset="-122"/>
              </a:rPr>
              <a:t>. </a:t>
            </a:r>
            <a:r>
              <a:rPr lang="zh-TW" sz="1600">
                <a:latin typeface="Arial" panose="020B0604020202020204"/>
                <a:ea typeface="Arial" panose="020B0604020202020204"/>
              </a:rPr>
              <a:t>01%</a:t>
            </a:r>
            <a:r>
              <a:rPr lang="zh-TW" sz="1600">
                <a:latin typeface="微软雅黑" panose="020B0503020204020204" charset="-122"/>
                <a:ea typeface="微软雅黑" panose="020B0503020204020204" charset="-122"/>
              </a:rPr>
              <a:t>。）即认为该处有明显渗漏，必</a:t>
            </a:r>
            <a:endParaRPr lang="zh-TW" sz="1600">
              <a:latin typeface="微软雅黑" panose="020B0503020204020204" charset="-122"/>
              <a:ea typeface="微软雅黑" panose="020B0503020204020204" charset="-122"/>
            </a:endParaRPr>
          </a:p>
        </p:txBody>
      </p:sp>
      <p:sp>
        <p:nvSpPr>
          <p:cNvPr id="7" name="矩形 6"/>
          <p:cNvSpPr/>
          <p:nvPr/>
        </p:nvSpPr>
        <p:spPr>
          <a:xfrm>
            <a:off x="390144" y="2801112"/>
            <a:ext cx="3922776" cy="1405128"/>
          </a:xfrm>
          <a:prstGeom prst="rect">
            <a:avLst/>
          </a:prstGeom>
          <a:solidFill>
            <a:srgbClr val="FFFFFF"/>
          </a:solidFill>
        </p:spPr>
        <p:txBody>
          <a:bodyPr lIns="0" tIns="0" rIns="0" bIns="0">
            <a:noAutofit/>
          </a:bodyPr>
          <a:p>
            <a:pPr indent="0">
              <a:lnSpc>
                <a:spcPts val="3910"/>
              </a:lnSpc>
              <a:spcAft>
                <a:spcPts val="1190"/>
              </a:spcAft>
            </a:pPr>
            <a:r>
              <a:rPr lang="zh-TW" sz="1600">
                <a:latin typeface="微软雅黑" panose="020B0503020204020204" charset="-122"/>
                <a:ea typeface="微软雅黑" panose="020B0503020204020204" charset="-122"/>
              </a:rPr>
              <a:t>须进行堵漏。</a:t>
            </a:r>
            <a:endParaRPr lang="zh-TW" sz="1600">
              <a:latin typeface="微软雅黑" panose="020B0503020204020204" charset="-122"/>
              <a:ea typeface="微软雅黑" panose="020B0503020204020204" charset="-122"/>
            </a:endParaRPr>
          </a:p>
          <a:p>
            <a:pPr indent="0">
              <a:spcAft>
                <a:spcPts val="980"/>
              </a:spcAft>
            </a:pPr>
            <a:r>
              <a:rPr lang="zh-TW" sz="1600" b="1">
                <a:latin typeface="微软雅黑" panose="020B0503020204020204" charset="-122"/>
                <a:ea typeface="微软雅黑" panose="020B0503020204020204" charset="-122"/>
              </a:rPr>
              <a:t>测试内容：</a:t>
            </a:r>
            <a:endParaRPr lang="zh-TW" sz="1600" b="1">
              <a:latin typeface="微软雅黑" panose="020B0503020204020204" charset="-122"/>
              <a:ea typeface="微软雅黑" panose="020B0503020204020204" charset="-122"/>
            </a:endParaRPr>
          </a:p>
          <a:p>
            <a:pPr indent="0"/>
            <a:r>
              <a:rPr lang="zh-TW" sz="1400">
                <a:latin typeface="Arial" panose="020B0604020202020204"/>
                <a:ea typeface="Arial" panose="020B0604020202020204"/>
              </a:rPr>
              <a:t>1</a:t>
            </a:r>
            <a:r>
              <a:rPr lang="zh-TW" sz="1400">
                <a:latin typeface="微软雅黑" panose="020B0503020204020204" charset="-122"/>
                <a:ea typeface="微软雅黑" panose="020B0503020204020204" charset="-122"/>
              </a:rPr>
              <a:t>、 总送风量、总回风量、新鲜空气量、排风量等；</a:t>
            </a:r>
            <a:endParaRPr lang="zh-TW" sz="1400">
              <a:latin typeface="微软雅黑" panose="020B0503020204020204" charset="-122"/>
              <a:ea typeface="微软雅黑" panose="020B0503020204020204" charset="-122"/>
            </a:endParaRPr>
          </a:p>
        </p:txBody>
      </p:sp>
      <p:sp>
        <p:nvSpPr>
          <p:cNvPr id="8" name="矩形 7"/>
          <p:cNvSpPr/>
          <p:nvPr/>
        </p:nvSpPr>
        <p:spPr>
          <a:xfrm>
            <a:off x="390144" y="4206240"/>
            <a:ext cx="3566160" cy="2133600"/>
          </a:xfrm>
          <a:prstGeom prst="rect">
            <a:avLst/>
          </a:prstGeom>
          <a:solidFill>
            <a:srgbClr val="FFFFFF"/>
          </a:solidFill>
        </p:spPr>
        <p:txBody>
          <a:bodyPr lIns="0" tIns="0" rIns="0" bIns="0">
            <a:noAutofit/>
          </a:bodyPr>
          <a:p>
            <a:pPr indent="0">
              <a:spcAft>
                <a:spcPts val="980"/>
              </a:spcAft>
            </a:pPr>
            <a:r>
              <a:rPr lang="zh-TW" sz="1400">
                <a:latin typeface="Arial" panose="020B0604020202020204"/>
                <a:ea typeface="Arial" panose="020B0604020202020204"/>
              </a:rPr>
              <a:t>2</a:t>
            </a:r>
            <a:r>
              <a:rPr lang="zh-TW" sz="1400">
                <a:latin typeface="微软雅黑" panose="020B0503020204020204" charset="-122"/>
                <a:ea typeface="微软雅黑" panose="020B0503020204020204" charset="-122"/>
              </a:rPr>
              <a:t>、 洁净室压力值；</a:t>
            </a:r>
            <a:endParaRPr lang="zh-TW" sz="1400">
              <a:latin typeface="微软雅黑" panose="020B0503020204020204" charset="-122"/>
              <a:ea typeface="微软雅黑" panose="020B0503020204020204" charset="-122"/>
            </a:endParaRPr>
          </a:p>
          <a:p>
            <a:pPr indent="0">
              <a:spcAft>
                <a:spcPts val="980"/>
              </a:spcAft>
            </a:pPr>
            <a:r>
              <a:rPr lang="zh-TW" sz="1400">
                <a:latin typeface="Arial" panose="020B0604020202020204"/>
                <a:ea typeface="Arial" panose="020B0604020202020204"/>
              </a:rPr>
              <a:t>3</a:t>
            </a:r>
            <a:r>
              <a:rPr lang="zh-TW" sz="1400">
                <a:latin typeface="微软雅黑" panose="020B0503020204020204" charset="-122"/>
                <a:ea typeface="微软雅黑" panose="020B0503020204020204" charset="-122"/>
              </a:rPr>
              <a:t>、 层流洁净室断面风速和气流流向；</a:t>
            </a:r>
            <a:endParaRPr lang="zh-TW" sz="1400">
              <a:latin typeface="微软雅黑" panose="020B0503020204020204" charset="-122"/>
              <a:ea typeface="微软雅黑" panose="020B0503020204020204" charset="-122"/>
            </a:endParaRPr>
          </a:p>
          <a:p>
            <a:pPr indent="0">
              <a:spcAft>
                <a:spcPts val="980"/>
              </a:spcAft>
            </a:pPr>
            <a:r>
              <a:rPr lang="zh-TW" sz="1400">
                <a:latin typeface="Arial" panose="020B0604020202020204"/>
                <a:ea typeface="Arial" panose="020B0604020202020204"/>
              </a:rPr>
              <a:t>4</a:t>
            </a:r>
            <a:r>
              <a:rPr lang="zh-TW" sz="1400">
                <a:latin typeface="微软雅黑" panose="020B0503020204020204" charset="-122"/>
                <a:ea typeface="微软雅黑" panose="020B0503020204020204" charset="-122"/>
              </a:rPr>
              <a:t>、 洁净工作区的洁净度；</a:t>
            </a:r>
            <a:endParaRPr lang="zh-TW" sz="1400">
              <a:latin typeface="微软雅黑" panose="020B0503020204020204" charset="-122"/>
              <a:ea typeface="微软雅黑" panose="020B0503020204020204" charset="-122"/>
            </a:endParaRPr>
          </a:p>
          <a:p>
            <a:pPr indent="0">
              <a:spcAft>
                <a:spcPts val="980"/>
              </a:spcAft>
            </a:pPr>
            <a:r>
              <a:rPr lang="zh-TW" sz="1400">
                <a:latin typeface="Arial" panose="020B0604020202020204"/>
                <a:ea typeface="Arial" panose="020B0604020202020204"/>
              </a:rPr>
              <a:t>5</a:t>
            </a:r>
            <a:r>
              <a:rPr lang="zh-TW" sz="1400">
                <a:latin typeface="微软雅黑" panose="020B0503020204020204" charset="-122"/>
                <a:ea typeface="微软雅黑" panose="020B0503020204020204" charset="-122"/>
              </a:rPr>
              <a:t>、 室内温度、湿度及其控制能力的调整测试；</a:t>
            </a:r>
            <a:endParaRPr lang="zh-TW" sz="1400">
              <a:latin typeface="微软雅黑" panose="020B0503020204020204" charset="-122"/>
              <a:ea typeface="微软雅黑" panose="020B0503020204020204" charset="-122"/>
            </a:endParaRPr>
          </a:p>
          <a:p>
            <a:pPr indent="0"/>
            <a:r>
              <a:rPr lang="zh-TW" sz="1400">
                <a:latin typeface="Arial" panose="020B0604020202020204"/>
                <a:ea typeface="Arial" panose="020B0604020202020204"/>
              </a:rPr>
              <a:t>6</a:t>
            </a:r>
            <a:r>
              <a:rPr lang="zh-TW" sz="1400">
                <a:latin typeface="微软雅黑" panose="020B0503020204020204" charset="-122"/>
                <a:ea typeface="微软雅黑" panose="020B0503020204020204" charset="-122"/>
              </a:rPr>
              <a:t>、 洁净室内噪声。</a:t>
            </a:r>
            <a:endParaRPr lang="zh-TW" sz="1400">
              <a:latin typeface="微软雅黑" panose="020B0503020204020204" charset="-122"/>
              <a:ea typeface="微软雅黑" panose="020B0503020204020204" charset="-122"/>
            </a:endParaRPr>
          </a:p>
        </p:txBody>
      </p:sp>
      <p:sp>
        <p:nvSpPr>
          <p:cNvPr id="9" name="矩形 8"/>
          <p:cNvSpPr/>
          <p:nvPr/>
        </p:nvSpPr>
        <p:spPr>
          <a:xfrm>
            <a:off x="11042904" y="6431280"/>
            <a:ext cx="1859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10</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3" name="矩形 2"/>
          <p:cNvSpPr/>
          <p:nvPr/>
        </p:nvSpPr>
        <p:spPr>
          <a:xfrm>
            <a:off x="4099560" y="463296"/>
            <a:ext cx="4678680" cy="396240"/>
          </a:xfrm>
          <a:prstGeom prst="rect">
            <a:avLst/>
          </a:prstGeom>
          <a:solidFill>
            <a:srgbClr val="FFFFFF"/>
          </a:solidFill>
        </p:spPr>
        <p:txBody>
          <a:bodyPr wrap="none" lIns="0" tIns="0" rIns="0" bIns="0">
            <a:noAutofit/>
          </a:bodyPr>
          <a:p>
            <a:pPr indent="0"/>
            <a:r>
              <a:rPr lang="zh-TW" sz="2500">
                <a:latin typeface="MingLiU"/>
                <a:ea typeface="MingLiU"/>
              </a:rPr>
              <a:t>洁净室空气洁浄度等级检验评定</a:t>
            </a:r>
            <a:endParaRPr lang="zh-TW" sz="2500">
              <a:latin typeface="MingLiU"/>
              <a:ea typeface="MingLiU"/>
            </a:endParaRPr>
          </a:p>
        </p:txBody>
      </p:sp>
      <p:sp>
        <p:nvSpPr>
          <p:cNvPr id="4" name="矩形 3"/>
          <p:cNvSpPr/>
          <p:nvPr/>
        </p:nvSpPr>
        <p:spPr>
          <a:xfrm>
            <a:off x="390144" y="1097280"/>
            <a:ext cx="8040624" cy="743712"/>
          </a:xfrm>
          <a:prstGeom prst="rect">
            <a:avLst/>
          </a:prstGeom>
          <a:solidFill>
            <a:srgbClr val="FFFFFF"/>
          </a:solidFill>
        </p:spPr>
        <p:txBody>
          <a:bodyPr lIns="0" tIns="0" rIns="0" bIns="0">
            <a:noAutofit/>
          </a:bodyPr>
          <a:p>
            <a:pPr indent="101600">
              <a:spcAft>
                <a:spcPts val="1050"/>
              </a:spcAft>
            </a:pPr>
            <a:r>
              <a:rPr lang="zh-TW" sz="1600" b="1">
                <a:latin typeface="微软雅黑" panose="020B0503020204020204" charset="-122"/>
                <a:ea typeface="微软雅黑" panose="020B0503020204020204" charset="-122"/>
              </a:rPr>
              <a:t>动态测试</a:t>
            </a:r>
            <a:endParaRPr lang="zh-TW" sz="1600" b="1">
              <a:latin typeface="微软雅黑" panose="020B0503020204020204" charset="-122"/>
              <a:ea typeface="微软雅黑" panose="020B0503020204020204" charset="-122"/>
            </a:endParaRPr>
          </a:p>
          <a:p>
            <a:pPr indent="101600"/>
            <a:r>
              <a:rPr lang="zh-TW" sz="1600">
                <a:latin typeface="微软雅黑" panose="020B0503020204020204" charset="-122"/>
                <a:ea typeface="微软雅黑" panose="020B0503020204020204" charset="-122"/>
              </a:rPr>
              <a:t>在洁净工作区操作位置选择有代表性测点的气流上风向进行，测试方法同空态、静态测试。</a:t>
            </a:r>
            <a:endParaRPr lang="zh-TW" sz="1600">
              <a:latin typeface="微软雅黑" panose="020B0503020204020204" charset="-122"/>
              <a:ea typeface="微软雅黑" panose="020B0503020204020204" charset="-122"/>
            </a:endParaRPr>
          </a:p>
        </p:txBody>
      </p:sp>
      <p:sp>
        <p:nvSpPr>
          <p:cNvPr id="5" name="矩形 4"/>
          <p:cNvSpPr/>
          <p:nvPr/>
        </p:nvSpPr>
        <p:spPr>
          <a:xfrm>
            <a:off x="11055096" y="6431280"/>
            <a:ext cx="149352"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11</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4126992" y="484632"/>
            <a:ext cx="2959608" cy="332232"/>
          </a:xfrm>
          <a:prstGeom prst="rect">
            <a:avLst/>
          </a:prstGeom>
          <a:solidFill>
            <a:srgbClr val="FFFFFF"/>
          </a:solidFill>
        </p:spPr>
        <p:txBody>
          <a:bodyPr wrap="none" lIns="0" tIns="0" rIns="0" bIns="0">
            <a:noAutofit/>
          </a:bodyPr>
          <a:p>
            <a:pPr indent="0"/>
            <a:r>
              <a:rPr lang="zh-TW" sz="2500">
                <a:latin typeface="MingLiU"/>
                <a:ea typeface="MingLiU"/>
              </a:rPr>
              <a:t>工程竣工验收的检测</a:t>
            </a:r>
            <a:endParaRPr lang="zh-TW" sz="2500">
              <a:latin typeface="MingLiU"/>
              <a:ea typeface="MingLiU"/>
            </a:endParaRPr>
          </a:p>
        </p:txBody>
      </p:sp>
      <p:sp>
        <p:nvSpPr>
          <p:cNvPr id="3" name="矩形 2"/>
          <p:cNvSpPr/>
          <p:nvPr/>
        </p:nvSpPr>
        <p:spPr>
          <a:xfrm>
            <a:off x="810768" y="1496568"/>
            <a:ext cx="10698480" cy="234696"/>
          </a:xfrm>
          <a:prstGeom prst="rect">
            <a:avLst/>
          </a:prstGeom>
          <a:solidFill>
            <a:srgbClr val="FFFFFF"/>
          </a:solidFill>
        </p:spPr>
        <p:txBody>
          <a:bodyPr wrap="none" lIns="0" tIns="0" rIns="0" bIns="0">
            <a:noAutofit/>
          </a:bodyPr>
          <a:p>
            <a:pPr indent="101600"/>
            <a:r>
              <a:rPr lang="zh-TW" sz="1600">
                <a:latin typeface="黑体" panose="02010609060101010101" charset="-122"/>
                <a:ea typeface="黑体" panose="02010609060101010101" charset="-122"/>
              </a:rPr>
              <a:t>《洁净室施工及验收规范》中明确规定，竣工验收在对各分部工程作外观检查、单机试运转、系统联合试运转，空态或静</a:t>
            </a:r>
            <a:endParaRPr lang="zh-TW" sz="1600">
              <a:latin typeface="黑体" panose="02010609060101010101" charset="-122"/>
              <a:ea typeface="黑体" panose="02010609060101010101" charset="-122"/>
            </a:endParaRPr>
          </a:p>
        </p:txBody>
      </p:sp>
      <p:sp>
        <p:nvSpPr>
          <p:cNvPr id="4" name="矩形 3"/>
          <p:cNvSpPr/>
          <p:nvPr/>
        </p:nvSpPr>
        <p:spPr>
          <a:xfrm>
            <a:off x="719328" y="1984248"/>
            <a:ext cx="6601968" cy="225552"/>
          </a:xfrm>
          <a:prstGeom prst="rect">
            <a:avLst/>
          </a:prstGeom>
          <a:solidFill>
            <a:srgbClr val="FFFFFF"/>
          </a:solidFill>
        </p:spPr>
        <p:txBody>
          <a:bodyPr wrap="none" lIns="0" tIns="0" rIns="0" bIns="0">
            <a:noAutofit/>
          </a:bodyPr>
          <a:p>
            <a:pPr indent="0"/>
            <a:r>
              <a:rPr lang="zh-TW" sz="1600">
                <a:latin typeface="黑体" panose="02010609060101010101" charset="-122"/>
                <a:ea typeface="黑体" panose="02010609060101010101" charset="-122"/>
              </a:rPr>
              <a:t>态条件下的洁净室性能检测和调整以及对有关的施工检查记录合格后进行。</a:t>
            </a:r>
            <a:endParaRPr lang="zh-TW" sz="1600">
              <a:latin typeface="黑体" panose="02010609060101010101" charset="-122"/>
              <a:ea typeface="黑体" panose="02010609060101010101" charset="-122"/>
            </a:endParaRPr>
          </a:p>
        </p:txBody>
      </p:sp>
      <p:sp>
        <p:nvSpPr>
          <p:cNvPr id="6" name="矩形 5"/>
          <p:cNvSpPr/>
          <p:nvPr/>
        </p:nvSpPr>
        <p:spPr>
          <a:xfrm>
            <a:off x="11042904" y="6431280"/>
            <a:ext cx="182880"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12</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4" name="矩形 3"/>
          <p:cNvSpPr/>
          <p:nvPr/>
        </p:nvSpPr>
        <p:spPr>
          <a:xfrm>
            <a:off x="694944" y="463296"/>
            <a:ext cx="8470392" cy="341376"/>
          </a:xfrm>
          <a:prstGeom prst="rect">
            <a:avLst/>
          </a:prstGeom>
          <a:solidFill>
            <a:srgbClr val="FFFFFF"/>
          </a:solidFill>
        </p:spPr>
        <p:txBody>
          <a:bodyPr wrap="none" lIns="0" tIns="0" rIns="0" bIns="0">
            <a:noAutofit/>
          </a:bodyPr>
          <a:p>
            <a:pPr indent="0" algn="ctr"/>
            <a:r>
              <a:rPr lang="zh-TW" sz="2500">
                <a:latin typeface="MingLiU"/>
                <a:ea typeface="MingLiU"/>
              </a:rPr>
              <a:t>综合性能全面评定及定期综合性能检测</a:t>
            </a:r>
            <a:endParaRPr lang="zh-TW" sz="2500">
              <a:latin typeface="MingLiU"/>
              <a:ea typeface="MingLiU"/>
            </a:endParaRPr>
          </a:p>
        </p:txBody>
      </p:sp>
      <p:sp>
        <p:nvSpPr>
          <p:cNvPr id="5" name="矩形 4"/>
          <p:cNvSpPr/>
          <p:nvPr/>
        </p:nvSpPr>
        <p:spPr>
          <a:xfrm>
            <a:off x="694944" y="1520952"/>
            <a:ext cx="10817352" cy="3617976"/>
          </a:xfrm>
          <a:prstGeom prst="rect">
            <a:avLst/>
          </a:prstGeom>
          <a:solidFill>
            <a:srgbClr val="FFFFFF"/>
          </a:solidFill>
        </p:spPr>
        <p:txBody>
          <a:bodyPr lIns="0" tIns="0" rIns="0" bIns="0">
            <a:noAutofit/>
          </a:bodyPr>
          <a:p>
            <a:pPr indent="0">
              <a:lnSpc>
                <a:spcPts val="3890"/>
              </a:lnSpc>
            </a:pPr>
            <a:r>
              <a:rPr lang="zh-TW" sz="1600" b="1">
                <a:latin typeface="微软雅黑" panose="020B0503020204020204" charset="-122"/>
                <a:ea typeface="微软雅黑" panose="020B0503020204020204" charset="-122"/>
              </a:rPr>
              <a:t>综合性能全面评定：</a:t>
            </a:r>
            <a:r>
              <a:rPr lang="zh-TW" sz="1600">
                <a:latin typeface="微软雅黑" panose="020B0503020204020204" charset="-122"/>
                <a:ea typeface="微软雅黑" panose="020B0503020204020204" charset="-122"/>
              </a:rPr>
              <a:t>检测所用仪表必须合格有效。检测工作须在系统调整符合设计要求并运</a:t>
            </a:r>
            <a:r>
              <a:rPr lang="zh-TW" sz="1600" b="1">
                <a:latin typeface="微软雅黑" panose="020B0503020204020204" charset="-122"/>
                <a:ea typeface="微软雅黑" panose="020B0503020204020204" charset="-122"/>
              </a:rPr>
              <a:t>行至少</a:t>
            </a:r>
            <a:r>
              <a:rPr lang="en-US" sz="1600" b="1">
                <a:latin typeface="Arial" panose="020B0604020202020204"/>
              </a:rPr>
              <a:t>24h</a:t>
            </a:r>
            <a:r>
              <a:rPr lang="zh-TW" sz="1600" b="1">
                <a:latin typeface="微软雅黑" panose="020B0503020204020204" charset="-122"/>
                <a:ea typeface="微软雅黑" panose="020B0503020204020204" charset="-122"/>
              </a:rPr>
              <a:t>后进行，</a:t>
            </a:r>
            <a:r>
              <a:rPr lang="zh-TW" sz="1600">
                <a:latin typeface="微软雅黑" panose="020B0503020204020204" charset="-122"/>
                <a:ea typeface="微软雅黑" panose="020B0503020204020204" charset="-122"/>
              </a:rPr>
              <a:t>而且，在 检测工作之前，必须对洁</a:t>
            </a:r>
            <a:r>
              <a:rPr lang="zh-TW" sz="1600" b="1">
                <a:latin typeface="微软雅黑" panose="020B0503020204020204" charset="-122"/>
                <a:ea typeface="微软雅黑" panose="020B0503020204020204" charset="-122"/>
              </a:rPr>
              <a:t>净室及净化空调系统再次进行全面彻底的清扫；</a:t>
            </a:r>
            <a:r>
              <a:rPr lang="zh-TW" sz="1600">
                <a:latin typeface="微软雅黑" panose="020B0503020204020204" charset="-122"/>
                <a:ea typeface="微软雅黑" panose="020B0503020204020204" charset="-122"/>
              </a:rPr>
              <a:t>完成相关检测后对洁净室（区）给出全面评估结 论。</a:t>
            </a:r>
            <a:endParaRPr lang="zh-TW" sz="1600">
              <a:latin typeface="微软雅黑" panose="020B0503020204020204" charset="-122"/>
              <a:ea typeface="微软雅黑" panose="020B0503020204020204" charset="-122"/>
            </a:endParaRPr>
          </a:p>
          <a:p>
            <a:pPr indent="0">
              <a:lnSpc>
                <a:spcPts val="3890"/>
              </a:lnSpc>
              <a:spcAft>
                <a:spcPts val="3850"/>
              </a:spcAft>
            </a:pPr>
            <a:r>
              <a:rPr lang="zh-TW" sz="1600" b="1">
                <a:latin typeface="微软雅黑" panose="020B0503020204020204" charset="-122"/>
                <a:ea typeface="微软雅黑" panose="020B0503020204020204" charset="-122"/>
              </a:rPr>
              <a:t>定期综合性能检测：</a:t>
            </a:r>
            <a:r>
              <a:rPr lang="zh-TW" sz="1600">
                <a:latin typeface="微软雅黑" panose="020B0503020204020204" charset="-122"/>
                <a:ea typeface="微软雅黑" panose="020B0503020204020204" charset="-122"/>
              </a:rPr>
              <a:t>指根据《洁净厂房设计规范》规定的空气洁净度等级要求进行定时、定期的常规检测。</a:t>
            </a:r>
            <a:endParaRPr lang="zh-TW" sz="1600">
              <a:latin typeface="微软雅黑" panose="020B0503020204020204" charset="-122"/>
              <a:ea typeface="微软雅黑" panose="020B0503020204020204" charset="-122"/>
            </a:endParaRPr>
          </a:p>
          <a:p>
            <a:pPr indent="0" algn="just"/>
            <a:r>
              <a:rPr lang="zh-TW" sz="1600" b="1">
                <a:latin typeface="微软雅黑" panose="020B0503020204020204" charset="-122"/>
                <a:ea typeface="微软雅黑" panose="020B0503020204020204" charset="-122"/>
              </a:rPr>
              <a:t>洁净室综合性能检测项目：</a:t>
            </a:r>
            <a:endParaRPr lang="zh-TW" sz="1600" b="1">
              <a:latin typeface="微软雅黑" panose="020B0503020204020204" charset="-122"/>
              <a:ea typeface="微软雅黑" panose="020B0503020204020204" charset="-122"/>
            </a:endParaRPr>
          </a:p>
          <a:p>
            <a:pPr indent="0">
              <a:lnSpc>
                <a:spcPts val="3890"/>
              </a:lnSpc>
            </a:pPr>
            <a:r>
              <a:rPr lang="zh-TW" sz="1600">
                <a:latin typeface="微软雅黑" panose="020B0503020204020204" charset="-122"/>
                <a:ea typeface="微软雅黑" panose="020B0503020204020204" charset="-122"/>
              </a:rPr>
              <a:t>•密闭性检测；•气流流型；•高效过滤器检漏；•工作台表面细菌菌落总数；•温度和相对湿度；</a:t>
            </a:r>
            <a:r>
              <a:rPr lang="en-US" sz="1600">
                <a:latin typeface="微软雅黑" panose="020B0503020204020204" charset="-122"/>
              </a:rPr>
              <a:t>•</a:t>
            </a:r>
            <a:r>
              <a:rPr lang="zh-TW" sz="1600">
                <a:latin typeface="微软雅黑" panose="020B0503020204020204" charset="-122"/>
                <a:ea typeface="微软雅黑" panose="020B0503020204020204" charset="-122"/>
              </a:rPr>
              <a:t>风速</a:t>
            </a:r>
            <a:endParaRPr lang="zh-TW" sz="1600">
              <a:latin typeface="微软雅黑" panose="020B0503020204020204" charset="-122"/>
              <a:ea typeface="微软雅黑" panose="020B0503020204020204" charset="-122"/>
            </a:endParaRPr>
          </a:p>
          <a:p>
            <a:pPr indent="0">
              <a:lnSpc>
                <a:spcPts val="3890"/>
              </a:lnSpc>
            </a:pPr>
            <a:r>
              <a:rPr lang="en-US" sz="1600">
                <a:latin typeface="微软雅黑" panose="020B0503020204020204" charset="-122"/>
              </a:rPr>
              <a:t>•</a:t>
            </a:r>
            <a:r>
              <a:rPr lang="zh-TW" sz="1600">
                <a:latin typeface="微软雅黑" panose="020B0503020204020204" charset="-122"/>
                <a:ea typeface="微软雅黑" panose="020B0503020204020204" charset="-122"/>
              </a:rPr>
              <a:t>风量（换气次数）；</a:t>
            </a:r>
            <a:r>
              <a:rPr lang="en-US" sz="1600">
                <a:latin typeface="微软雅黑" panose="020B0503020204020204" charset="-122"/>
              </a:rPr>
              <a:t>•</a:t>
            </a:r>
            <a:r>
              <a:rPr lang="zh-TW" sz="1600">
                <a:latin typeface="微软雅黑" panose="020B0503020204020204" charset="-122"/>
                <a:ea typeface="微软雅黑" panose="020B0503020204020204" charset="-122"/>
              </a:rPr>
              <a:t>静压差；</a:t>
            </a:r>
            <a:r>
              <a:rPr lang="en-US" sz="1600">
                <a:latin typeface="微软雅黑" panose="020B0503020204020204" charset="-122"/>
              </a:rPr>
              <a:t>•</a:t>
            </a:r>
            <a:r>
              <a:rPr lang="zh-TW" sz="1600">
                <a:latin typeface="微软雅黑" panose="020B0503020204020204" charset="-122"/>
                <a:ea typeface="微软雅黑" panose="020B0503020204020204" charset="-122"/>
              </a:rPr>
              <a:t>悬浮粒子数；•浮游菌；•沉降菌；•照度；•噪声；•定点监控。</a:t>
            </a:r>
            <a:endParaRPr lang="zh-TW" sz="1600">
              <a:latin typeface="微软雅黑" panose="020B0503020204020204" charset="-122"/>
              <a:ea typeface="微软雅黑" panose="020B0503020204020204" charset="-122"/>
            </a:endParaRPr>
          </a:p>
        </p:txBody>
      </p:sp>
      <p:sp>
        <p:nvSpPr>
          <p:cNvPr id="6" name="矩形 5"/>
          <p:cNvSpPr/>
          <p:nvPr/>
        </p:nvSpPr>
        <p:spPr>
          <a:xfrm>
            <a:off x="11042904" y="6431280"/>
            <a:ext cx="185928"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13</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5227320" y="6059424"/>
            <a:ext cx="1679448" cy="789432"/>
          </a:xfrm>
          <a:prstGeom prst="rect">
            <a:avLst/>
          </a:prstGeom>
        </p:spPr>
      </p:pic>
      <p:sp>
        <p:nvSpPr>
          <p:cNvPr id="3" name="矩形 2"/>
          <p:cNvSpPr/>
          <p:nvPr/>
        </p:nvSpPr>
        <p:spPr>
          <a:xfrm>
            <a:off x="4556760" y="466344"/>
            <a:ext cx="3029712" cy="387096"/>
          </a:xfrm>
          <a:prstGeom prst="rect">
            <a:avLst/>
          </a:prstGeom>
          <a:solidFill>
            <a:srgbClr val="FFFFFF"/>
          </a:solidFill>
        </p:spPr>
        <p:txBody>
          <a:bodyPr wrap="none" lIns="0" tIns="0" rIns="0" bIns="0">
            <a:noAutofit/>
          </a:bodyPr>
          <a:p>
            <a:pPr indent="0"/>
            <a:r>
              <a:rPr lang="zh-TW" sz="2500">
                <a:latin typeface="MingLiU"/>
                <a:ea typeface="MingLiU"/>
              </a:rPr>
              <a:t>洁净室洁净等级划分</a:t>
            </a:r>
            <a:endParaRPr lang="zh-TW" sz="2500">
              <a:latin typeface="MingLiU"/>
              <a:ea typeface="MingLiU"/>
            </a:endParaRPr>
          </a:p>
        </p:txBody>
      </p:sp>
      <p:sp>
        <p:nvSpPr>
          <p:cNvPr id="4" name="矩形 3"/>
          <p:cNvSpPr/>
          <p:nvPr/>
        </p:nvSpPr>
        <p:spPr>
          <a:xfrm>
            <a:off x="4443984" y="1164336"/>
            <a:ext cx="3459480" cy="262128"/>
          </a:xfrm>
          <a:prstGeom prst="rect">
            <a:avLst/>
          </a:prstGeom>
          <a:solidFill>
            <a:srgbClr val="FFFFFF"/>
          </a:solidFill>
        </p:spPr>
        <p:txBody>
          <a:bodyPr wrap="none" lIns="0" tIns="0" rIns="0" bIns="0">
            <a:noAutofit/>
          </a:bodyPr>
          <a:p>
            <a:pPr indent="0" algn="ctr"/>
            <a:r>
              <a:rPr lang="zh-TW" sz="1800" b="1">
                <a:latin typeface="微软雅黑" panose="020B0503020204020204" charset="-122"/>
                <a:ea typeface="微软雅黑" panose="020B0503020204020204" charset="-122"/>
              </a:rPr>
              <a:t>洁净厂房设计规范等级划分如下表</a:t>
            </a:r>
            <a:endParaRPr lang="zh-TW" sz="1800" b="1">
              <a:latin typeface="微软雅黑" panose="020B0503020204020204" charset="-122"/>
              <a:ea typeface="微软雅黑" panose="020B0503020204020204" charset="-122"/>
            </a:endParaRPr>
          </a:p>
        </p:txBody>
      </p:sp>
      <p:graphicFrame>
        <p:nvGraphicFramePr>
          <p:cNvPr id="5" name="表格 4"/>
          <p:cNvGraphicFramePr>
            <a:graphicFrameLocks noGrp="1"/>
          </p:cNvGraphicFramePr>
          <p:nvPr/>
        </p:nvGraphicFramePr>
        <p:xfrm>
          <a:off x="2517648" y="1652016"/>
          <a:ext cx="7031736" cy="2042160"/>
        </p:xfrm>
        <a:graphic>
          <a:graphicData uri="http://schemas.openxmlformats.org/drawingml/2006/table">
            <a:tbl>
              <a:tblPr/>
              <a:tblGrid>
                <a:gridCol w="1569720"/>
                <a:gridCol w="2852928"/>
                <a:gridCol w="2609088"/>
              </a:tblGrid>
              <a:tr h="563880">
                <a:tc>
                  <a:txBody>
                    <a:bodyPr>
                      <a:spAutoFit/>
                    </a:bodyPr>
                    <a:p>
                      <a:pPr indent="127000" algn="just"/>
                      <a:r>
                        <a:rPr lang="zh-TW" sz="1500">
                          <a:solidFill>
                            <a:srgbClr val="5F5F5F"/>
                          </a:solidFill>
                          <a:latin typeface="MingLiU"/>
                          <a:ea typeface="MingLiU"/>
                        </a:rPr>
                        <a:t>等级</a:t>
                      </a:r>
                      <a:endParaRPr lang="zh-TW" sz="1500">
                        <a:solidFill>
                          <a:srgbClr val="5F5F5F"/>
                        </a:solidFill>
                        <a:latin typeface="MingLiU"/>
                        <a:ea typeface="MingLiU"/>
                      </a:endParaRPr>
                    </a:p>
                  </a:txBody>
                  <a:tcPr marL="0" marR="0" marT="0" marB="0" anchor="ctr"/>
                </a:tc>
                <a:tc>
                  <a:txBody>
                    <a:bodyPr>
                      <a:spAutoFit/>
                    </a:bodyPr>
                    <a:p>
                      <a:pPr marL="78105" indent="12700">
                        <a:lnSpc>
                          <a:spcPts val="1390"/>
                        </a:lnSpc>
                      </a:pPr>
                      <a:r>
                        <a:rPr lang="zh-TW" sz="1500">
                          <a:solidFill>
                            <a:srgbClr val="5F5F5F"/>
                          </a:solidFill>
                          <a:latin typeface="MingLiU"/>
                          <a:ea typeface="MingLiU"/>
                        </a:rPr>
                        <a:t>誓立方米（每升）空气 </a:t>
                      </a:r>
                      <a:r>
                        <a:rPr lang="zh-TW" sz="1500">
                          <a:solidFill>
                            <a:srgbClr val="262626"/>
                          </a:solidFill>
                          <a:latin typeface="MingLiU"/>
                          <a:ea typeface="MingLiU"/>
                        </a:rPr>
                        <a:t>中</a:t>
                      </a:r>
                      <a:r>
                        <a:rPr lang="en-US" sz="1300" b="1">
                          <a:solidFill>
                            <a:srgbClr val="262626"/>
                          </a:solidFill>
                          <a:latin typeface="微软雅黑" panose="020B0503020204020204" charset="-122"/>
                        </a:rPr>
                        <a:t>S</a:t>
                      </a:r>
                      <a:r>
                        <a:rPr lang="zh-TW" sz="1500">
                          <a:solidFill>
                            <a:srgbClr val="262626"/>
                          </a:solidFill>
                          <a:latin typeface="MingLiU"/>
                          <a:ea typeface="MingLiU"/>
                        </a:rPr>
                        <a:t>微米坐校数</a:t>
                      </a:r>
                      <a:endParaRPr lang="zh-TW" sz="1500">
                        <a:solidFill>
                          <a:srgbClr val="262626"/>
                        </a:solidFill>
                        <a:latin typeface="MingLiU"/>
                        <a:ea typeface="MingLiU"/>
                      </a:endParaRPr>
                    </a:p>
                  </a:txBody>
                  <a:tcPr marL="0" marR="0" marT="0" marB="0" anchor="b"/>
                </a:tc>
                <a:tc>
                  <a:txBody>
                    <a:bodyPr>
                      <a:spAutoFit/>
                    </a:bodyPr>
                    <a:p>
                      <a:pPr indent="0" algn="ctr">
                        <a:lnSpc>
                          <a:spcPts val="1415"/>
                        </a:lnSpc>
                      </a:pPr>
                      <a:r>
                        <a:rPr lang="zh-TW" sz="1500">
                          <a:solidFill>
                            <a:srgbClr val="5F5F5F"/>
                          </a:solidFill>
                          <a:latin typeface="MingLiU"/>
                          <a:ea typeface="MingLiU"/>
                        </a:rPr>
                        <a:t>毎立方米（誓升）空 </a:t>
                      </a:r>
                      <a:r>
                        <a:rPr lang="zh-TW" sz="1500">
                          <a:solidFill>
                            <a:srgbClr val="262626"/>
                          </a:solidFill>
                          <a:latin typeface="MingLiU"/>
                          <a:ea typeface="MingLiU"/>
                        </a:rPr>
                        <a:t>气;</a:t>
                      </a:r>
                      <a:r>
                        <a:rPr lang="zh-TW" sz="1500">
                          <a:latin typeface="MingLiU"/>
                          <a:ea typeface="MingLiU"/>
                        </a:rPr>
                        <a:t>中</a:t>
                      </a:r>
                      <a:r>
                        <a:rPr lang="en-US" sz="1300" b="1">
                          <a:solidFill>
                            <a:srgbClr val="262626"/>
                          </a:solidFill>
                          <a:latin typeface="微软雅黑" panose="020B0503020204020204" charset="-122"/>
                        </a:rPr>
                        <a:t>WS</a:t>
                      </a:r>
                      <a:r>
                        <a:rPr lang="zh-TW" sz="1500">
                          <a:solidFill>
                            <a:srgbClr val="262626"/>
                          </a:solidFill>
                          <a:latin typeface="MingLiU"/>
                          <a:ea typeface="MingLiU"/>
                        </a:rPr>
                        <a:t>微米尘粒数</a:t>
                      </a:r>
                      <a:endParaRPr lang="zh-TW" sz="1500">
                        <a:solidFill>
                          <a:srgbClr val="262626"/>
                        </a:solidFill>
                        <a:latin typeface="MingLiU"/>
                        <a:ea typeface="MingLiU"/>
                      </a:endParaRPr>
                    </a:p>
                  </a:txBody>
                  <a:tcPr marL="0" marR="0" marT="0" marB="0" anchor="b"/>
                </a:tc>
              </a:tr>
              <a:tr h="368808">
                <a:tc>
                  <a:txBody>
                    <a:bodyPr>
                      <a:spAutoFit/>
                    </a:bodyPr>
                    <a:p>
                      <a:pPr indent="127000" algn="just"/>
                      <a:r>
                        <a:rPr lang="en-US" sz="1300" b="1">
                          <a:solidFill>
                            <a:srgbClr val="5F5F5F"/>
                          </a:solidFill>
                          <a:latin typeface="微软雅黑" panose="020B0503020204020204" charset="-122"/>
                        </a:rPr>
                        <a:t>1OO</a:t>
                      </a:r>
                      <a:r>
                        <a:rPr lang="zh-TW" sz="1500">
                          <a:solidFill>
                            <a:srgbClr val="5F5F5F"/>
                          </a:solidFill>
                          <a:latin typeface="MingLiU"/>
                          <a:ea typeface="MingLiU"/>
                        </a:rPr>
                        <a:t>謳</a:t>
                      </a:r>
                      <a:endParaRPr lang="zh-TW" sz="1500">
                        <a:solidFill>
                          <a:srgbClr val="5F5F5F"/>
                        </a:solidFill>
                        <a:latin typeface="MingLiU"/>
                        <a:ea typeface="MingLiU"/>
                      </a:endParaRPr>
                    </a:p>
                  </a:txBody>
                  <a:tcPr marL="0" marR="0" marT="0" marB="0" anchor="b"/>
                </a:tc>
                <a:tc>
                  <a:txBody>
                    <a:bodyPr>
                      <a:spAutoFit/>
                    </a:bodyPr>
                    <a:p>
                      <a:pPr indent="114300"/>
                      <a:r>
                        <a:rPr lang="en-US" sz="1300" b="1">
                          <a:solidFill>
                            <a:srgbClr val="5F5F5F"/>
                          </a:solidFill>
                          <a:latin typeface="微软雅黑" panose="020B0503020204020204" charset="-122"/>
                        </a:rPr>
                        <a:t>=^□5X100(3. </a:t>
                      </a:r>
                      <a:r>
                        <a:rPr lang="zh-TW" sz="1300" b="1">
                          <a:solidFill>
                            <a:srgbClr val="5F5F5F"/>
                          </a:solidFill>
                          <a:latin typeface="微软雅黑" panose="020B0503020204020204" charset="-122"/>
                          <a:ea typeface="微软雅黑" panose="020B0503020204020204" charset="-122"/>
                        </a:rPr>
                        <a:t>5)</a:t>
                      </a:r>
                      <a:endParaRPr lang="zh-TW" sz="1300" b="1">
                        <a:solidFill>
                          <a:srgbClr val="5F5F5F"/>
                        </a:solidFill>
                        <a:latin typeface="微软雅黑" panose="020B0503020204020204" charset="-122"/>
                        <a:ea typeface="微软雅黑" panose="020B0503020204020204" charset="-122"/>
                      </a:endParaRPr>
                    </a:p>
                  </a:txBody>
                  <a:tcPr marL="0" marR="0" marT="0" marB="0" anchor="b"/>
                </a:tc>
                <a:tc>
                  <a:txBody>
                    <a:bodyPr>
                      <a:spAutoFit/>
                    </a:bodyPr>
                    <a:p>
                      <a:endParaRPr sz="1800"/>
                    </a:p>
                  </a:txBody>
                  <a:tcPr marL="0" marR="0" marT="0" marB="0"/>
                </a:tc>
              </a:tr>
              <a:tr h="368808">
                <a:tc>
                  <a:txBody>
                    <a:bodyPr>
                      <a:spAutoFit/>
                    </a:bodyPr>
                    <a:p>
                      <a:pPr indent="127000" algn="just"/>
                      <a:r>
                        <a:rPr lang="en-US" sz="1300" b="1">
                          <a:solidFill>
                            <a:srgbClr val="5F5F5F"/>
                          </a:solidFill>
                          <a:latin typeface="微软雅黑" panose="020B0503020204020204" charset="-122"/>
                        </a:rPr>
                        <a:t>1OOO </a:t>
                      </a:r>
                      <a:r>
                        <a:rPr lang="zh-TW" sz="1500">
                          <a:solidFill>
                            <a:srgbClr val="5F5F5F"/>
                          </a:solidFill>
                          <a:latin typeface="MingLiU"/>
                          <a:ea typeface="MingLiU"/>
                        </a:rPr>
                        <a:t>級</a:t>
                      </a:r>
                      <a:endParaRPr lang="zh-TW" sz="1500">
                        <a:solidFill>
                          <a:srgbClr val="5F5F5F"/>
                        </a:solidFill>
                        <a:latin typeface="MingLiU"/>
                        <a:ea typeface="MingLiU"/>
                      </a:endParaRPr>
                    </a:p>
                  </a:txBody>
                  <a:tcPr marL="0" marR="0" marT="0" marB="0" anchor="ctr"/>
                </a:tc>
                <a:tc>
                  <a:txBody>
                    <a:bodyPr>
                      <a:spAutoFit/>
                    </a:bodyPr>
                    <a:p>
                      <a:pPr indent="114300"/>
                      <a:r>
                        <a:rPr lang="en-US" sz="1300" b="1">
                          <a:solidFill>
                            <a:srgbClr val="5F5F5F"/>
                          </a:solidFill>
                          <a:latin typeface="微软雅黑" panose="020B0503020204020204" charset="-122"/>
                        </a:rPr>
                        <a:t>=^□5X1000 </a:t>
                      </a:r>
                      <a:r>
                        <a:rPr lang="zh-TW" sz="1300" b="1">
                          <a:solidFill>
                            <a:srgbClr val="5F5F5F"/>
                          </a:solidFill>
                          <a:latin typeface="微软雅黑" panose="020B0503020204020204" charset="-122"/>
                          <a:ea typeface="微软雅黑" panose="020B0503020204020204" charset="-122"/>
                        </a:rPr>
                        <a:t>&lt;35)</a:t>
                      </a:r>
                      <a:endParaRPr lang="zh-TW" sz="1300" b="1">
                        <a:solidFill>
                          <a:srgbClr val="5F5F5F"/>
                        </a:solidFill>
                        <a:latin typeface="微软雅黑" panose="020B0503020204020204" charset="-122"/>
                        <a:ea typeface="微软雅黑" panose="020B0503020204020204" charset="-122"/>
                      </a:endParaRPr>
                    </a:p>
                  </a:txBody>
                  <a:tcPr marL="0" marR="0" marT="0" marB="0" anchor="ctr"/>
                </a:tc>
                <a:tc>
                  <a:txBody>
                    <a:bodyPr>
                      <a:spAutoFit/>
                    </a:bodyPr>
                    <a:p>
                      <a:pPr indent="114300"/>
                      <a:r>
                        <a:rPr lang="zh-TW" sz="1300" b="1">
                          <a:solidFill>
                            <a:srgbClr val="5F5F5F"/>
                          </a:solidFill>
                          <a:latin typeface="微软雅黑" panose="020B0503020204020204" charset="-122"/>
                          <a:ea typeface="微软雅黑" panose="020B0503020204020204" charset="-122"/>
                        </a:rPr>
                        <a:t>=^25025)</a:t>
                      </a:r>
                      <a:endParaRPr lang="zh-TW" sz="1300" b="1">
                        <a:solidFill>
                          <a:srgbClr val="5F5F5F"/>
                        </a:solidFill>
                        <a:latin typeface="微软雅黑" panose="020B0503020204020204" charset="-122"/>
                        <a:ea typeface="微软雅黑" panose="020B0503020204020204" charset="-122"/>
                      </a:endParaRPr>
                    </a:p>
                  </a:txBody>
                  <a:tcPr marL="0" marR="0" marT="0" marB="0" anchor="ctr"/>
                </a:tc>
              </a:tr>
              <a:tr h="365760">
                <a:tc>
                  <a:txBody>
                    <a:bodyPr>
                      <a:spAutoFit/>
                    </a:bodyPr>
                    <a:p>
                      <a:pPr indent="127000" algn="just"/>
                      <a:r>
                        <a:rPr lang="en-US" sz="1300" b="1">
                          <a:solidFill>
                            <a:srgbClr val="5F5F5F"/>
                          </a:solidFill>
                          <a:latin typeface="微软雅黑" panose="020B0503020204020204" charset="-122"/>
                        </a:rPr>
                        <a:t>lOOOO </a:t>
                      </a:r>
                      <a:r>
                        <a:rPr lang="zh-TW" sz="1500">
                          <a:solidFill>
                            <a:srgbClr val="5F5F5F"/>
                          </a:solidFill>
                          <a:latin typeface="MingLiU"/>
                          <a:ea typeface="MingLiU"/>
                        </a:rPr>
                        <a:t>级</a:t>
                      </a:r>
                      <a:endParaRPr lang="zh-TW" sz="1500">
                        <a:solidFill>
                          <a:srgbClr val="5F5F5F"/>
                        </a:solidFill>
                        <a:latin typeface="MingLiU"/>
                        <a:ea typeface="MingLiU"/>
                      </a:endParaRPr>
                    </a:p>
                  </a:txBody>
                  <a:tcPr marL="0" marR="0" marT="0" marB="0" anchor="ctr"/>
                </a:tc>
                <a:tc>
                  <a:txBody>
                    <a:bodyPr>
                      <a:spAutoFit/>
                    </a:bodyPr>
                    <a:p>
                      <a:pPr indent="114300"/>
                      <a:r>
                        <a:rPr lang="en-US" sz="1300" b="1">
                          <a:solidFill>
                            <a:srgbClr val="5F5F5F"/>
                          </a:solidFill>
                          <a:latin typeface="微软雅黑" panose="020B0503020204020204" charset="-122"/>
                        </a:rPr>
                        <a:t>^35X10000 </a:t>
                      </a:r>
                      <a:r>
                        <a:rPr lang="zh-TW" sz="1300" b="1">
                          <a:solidFill>
                            <a:srgbClr val="5F5F5F"/>
                          </a:solidFill>
                          <a:latin typeface="微软雅黑" panose="020B0503020204020204" charset="-122"/>
                          <a:ea typeface="微软雅黑" panose="020B0503020204020204" charset="-122"/>
                        </a:rPr>
                        <a:t>&lt; 350)</a:t>
                      </a:r>
                      <a:endParaRPr lang="zh-TW" sz="1300" b="1">
                        <a:solidFill>
                          <a:srgbClr val="5F5F5F"/>
                        </a:solidFill>
                        <a:latin typeface="微软雅黑" panose="020B0503020204020204" charset="-122"/>
                        <a:ea typeface="微软雅黑" panose="020B0503020204020204" charset="-122"/>
                      </a:endParaRPr>
                    </a:p>
                  </a:txBody>
                  <a:tcPr marL="0" marR="0" marT="0" marB="0" anchor="ctr"/>
                </a:tc>
                <a:tc>
                  <a:txBody>
                    <a:bodyPr>
                      <a:spAutoFit/>
                    </a:bodyPr>
                    <a:p>
                      <a:pPr indent="114300"/>
                      <a:r>
                        <a:rPr lang="zh-TW" sz="1300" b="1">
                          <a:solidFill>
                            <a:srgbClr val="5F5F5F"/>
                          </a:solidFill>
                          <a:latin typeface="微软雅黑" panose="020B0503020204020204" charset="-122"/>
                          <a:ea typeface="微软雅黑" panose="020B0503020204020204" charset="-122"/>
                        </a:rPr>
                        <a:t>^2600 </a:t>
                      </a:r>
                      <a:r>
                        <a:rPr lang="en-US" sz="1300" b="1">
                          <a:solidFill>
                            <a:srgbClr val="5F5F5F"/>
                          </a:solidFill>
                          <a:latin typeface="微软雅黑" panose="020B0503020204020204" charset="-122"/>
                        </a:rPr>
                        <a:t>&lt;2. </a:t>
                      </a:r>
                      <a:r>
                        <a:rPr lang="zh-TW" sz="1300" b="1">
                          <a:solidFill>
                            <a:srgbClr val="5F5F5F"/>
                          </a:solidFill>
                          <a:latin typeface="微软雅黑" panose="020B0503020204020204" charset="-122"/>
                          <a:ea typeface="微软雅黑" panose="020B0503020204020204" charset="-122"/>
                        </a:rPr>
                        <a:t>5)</a:t>
                      </a:r>
                      <a:endParaRPr lang="zh-TW" sz="1300" b="1">
                        <a:solidFill>
                          <a:srgbClr val="5F5F5F"/>
                        </a:solidFill>
                        <a:latin typeface="微软雅黑" panose="020B0503020204020204" charset="-122"/>
                        <a:ea typeface="微软雅黑" panose="020B0503020204020204" charset="-122"/>
                      </a:endParaRPr>
                    </a:p>
                  </a:txBody>
                  <a:tcPr marL="0" marR="0" marT="0" marB="0" anchor="ctr"/>
                </a:tc>
              </a:tr>
              <a:tr h="374904">
                <a:tc>
                  <a:txBody>
                    <a:bodyPr>
                      <a:spAutoFit/>
                    </a:bodyPr>
                    <a:p>
                      <a:pPr indent="127000" algn="just"/>
                      <a:r>
                        <a:rPr lang="en-US" sz="1300" b="1">
                          <a:solidFill>
                            <a:srgbClr val="5F5F5F"/>
                          </a:solidFill>
                          <a:latin typeface="微软雅黑" panose="020B0503020204020204" charset="-122"/>
                        </a:rPr>
                        <a:t>lOOOOO </a:t>
                      </a:r>
                      <a:r>
                        <a:rPr lang="zh-TW" sz="1500">
                          <a:solidFill>
                            <a:srgbClr val="5F5F5F"/>
                          </a:solidFill>
                          <a:latin typeface="MingLiU"/>
                          <a:ea typeface="MingLiU"/>
                        </a:rPr>
                        <a:t>級</a:t>
                      </a:r>
                      <a:endParaRPr lang="zh-TW" sz="1500">
                        <a:solidFill>
                          <a:srgbClr val="5F5F5F"/>
                        </a:solidFill>
                        <a:latin typeface="MingLiU"/>
                        <a:ea typeface="MingLiU"/>
                      </a:endParaRPr>
                    </a:p>
                  </a:txBody>
                  <a:tcPr marL="0" marR="0" marT="0" marB="0" anchor="ctr"/>
                </a:tc>
                <a:tc>
                  <a:txBody>
                    <a:bodyPr>
                      <a:spAutoFit/>
                    </a:bodyPr>
                    <a:p>
                      <a:pPr indent="114300"/>
                      <a:r>
                        <a:rPr lang="en-US" sz="1300" b="1">
                          <a:solidFill>
                            <a:srgbClr val="5F5F5F"/>
                          </a:solidFill>
                          <a:latin typeface="微软雅黑" panose="020B0503020204020204" charset="-122"/>
                        </a:rPr>
                        <a:t>=^35X100000 </a:t>
                      </a:r>
                      <a:r>
                        <a:rPr lang="zh-TW" sz="1300" b="1">
                          <a:solidFill>
                            <a:srgbClr val="5F5F5F"/>
                          </a:solidFill>
                          <a:latin typeface="微软雅黑" panose="020B0503020204020204" charset="-122"/>
                          <a:ea typeface="微软雅黑" panose="020B0503020204020204" charset="-122"/>
                        </a:rPr>
                        <a:t>( 3500 )</a:t>
                      </a:r>
                      <a:endParaRPr lang="zh-TW" sz="1300" b="1">
                        <a:solidFill>
                          <a:srgbClr val="5F5F5F"/>
                        </a:solidFill>
                        <a:latin typeface="微软雅黑" panose="020B0503020204020204" charset="-122"/>
                        <a:ea typeface="微软雅黑" panose="020B0503020204020204" charset="-122"/>
                      </a:endParaRPr>
                    </a:p>
                  </a:txBody>
                  <a:tcPr marL="0" marR="0" marT="0" marB="0" anchor="ctr"/>
                </a:tc>
                <a:tc>
                  <a:txBody>
                    <a:bodyPr>
                      <a:spAutoFit/>
                    </a:bodyPr>
                    <a:p>
                      <a:pPr indent="114300"/>
                      <a:r>
                        <a:rPr lang="en-US" sz="1300" b="1">
                          <a:solidFill>
                            <a:srgbClr val="5F5F5F"/>
                          </a:solidFill>
                          <a:latin typeface="微软雅黑" panose="020B0503020204020204" charset="-122"/>
                        </a:rPr>
                        <a:t>W5QQQ </a:t>
                      </a:r>
                      <a:r>
                        <a:rPr lang="zh-TW" sz="1300" b="1">
                          <a:solidFill>
                            <a:srgbClr val="5F5F5F"/>
                          </a:solidFill>
                          <a:latin typeface="微软雅黑" panose="020B0503020204020204" charset="-122"/>
                          <a:ea typeface="微软雅黑" panose="020B0503020204020204" charset="-122"/>
                        </a:rPr>
                        <a:t>&lt;25)</a:t>
                      </a:r>
                      <a:endParaRPr lang="zh-TW" sz="1300" b="1">
                        <a:solidFill>
                          <a:srgbClr val="5F5F5F"/>
                        </a:solidFill>
                        <a:latin typeface="微软雅黑" panose="020B0503020204020204" charset="-122"/>
                        <a:ea typeface="微软雅黑" panose="020B0503020204020204" charset="-122"/>
                      </a:endParaRPr>
                    </a:p>
                  </a:txBody>
                  <a:tcPr marL="0" marR="0" marT="0" marB="0" anchor="ctr"/>
                </a:tc>
              </a:tr>
            </a:tbl>
          </a:graphicData>
        </a:graphic>
      </p:graphicFrame>
      <p:sp>
        <p:nvSpPr>
          <p:cNvPr id="8" name="矩形 7"/>
          <p:cNvSpPr/>
          <p:nvPr/>
        </p:nvSpPr>
        <p:spPr>
          <a:xfrm>
            <a:off x="2404872" y="4169664"/>
            <a:ext cx="7610856" cy="1213104"/>
          </a:xfrm>
          <a:prstGeom prst="rect">
            <a:avLst/>
          </a:prstGeom>
          <a:solidFill>
            <a:srgbClr val="FFFFFF"/>
          </a:solidFill>
        </p:spPr>
        <p:txBody>
          <a:bodyPr lIns="0" tIns="0" rIns="0" bIns="0">
            <a:noAutofit/>
          </a:bodyPr>
          <a:p>
            <a:pPr indent="0">
              <a:spcAft>
                <a:spcPts val="1050"/>
              </a:spcAft>
            </a:pPr>
            <a:r>
              <a:rPr lang="zh-TW" sz="1600">
                <a:latin typeface="微软雅黑" panose="020B0503020204020204" charset="-122"/>
                <a:ea typeface="微软雅黑" panose="020B0503020204020204" charset="-122"/>
              </a:rPr>
              <a:t>一般来说，数值越小，代表净化级别越高。即</a:t>
            </a:r>
            <a:r>
              <a:rPr lang="zh-CN" sz="1600">
                <a:latin typeface="微软雅黑" panose="020B0503020204020204" charset="-122"/>
                <a:ea typeface="微软雅黑" panose="020B0503020204020204" charset="-122"/>
              </a:rPr>
              <a:t>百级</a:t>
            </a:r>
            <a:r>
              <a:rPr lang="zh-CN" sz="1600" b="1">
                <a:latin typeface="微软雅黑" panose="020B0503020204020204" charset="-122"/>
                <a:ea typeface="微软雅黑" panose="020B0503020204020204" charset="-122"/>
              </a:rPr>
              <a:t>〉</a:t>
            </a:r>
            <a:r>
              <a:rPr lang="zh-CN" sz="1600">
                <a:latin typeface="微软雅黑" panose="020B0503020204020204" charset="-122"/>
                <a:ea typeface="微软雅黑" panose="020B0503020204020204" charset="-122"/>
              </a:rPr>
              <a:t>千级</a:t>
            </a:r>
            <a:r>
              <a:rPr lang="zh-CN" sz="1600" b="1">
                <a:latin typeface="微软雅黑" panose="020B0503020204020204" charset="-122"/>
                <a:ea typeface="微软雅黑" panose="020B0503020204020204" charset="-122"/>
              </a:rPr>
              <a:t>〉</a:t>
            </a:r>
            <a:r>
              <a:rPr lang="zh-CN" sz="1600">
                <a:latin typeface="微软雅黑" panose="020B0503020204020204" charset="-122"/>
                <a:ea typeface="微软雅黑" panose="020B0503020204020204" charset="-122"/>
              </a:rPr>
              <a:t>万级</a:t>
            </a:r>
            <a:r>
              <a:rPr lang="zh-CN"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十</a:t>
            </a:r>
            <a:r>
              <a:rPr lang="zh-CN" sz="1600">
                <a:latin typeface="微软雅黑" panose="020B0503020204020204" charset="-122"/>
                <a:ea typeface="微软雅黑" panose="020B0503020204020204" charset="-122"/>
              </a:rPr>
              <a:t>万级</a:t>
            </a:r>
            <a:r>
              <a:rPr lang="zh-CN"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三十万级；</a:t>
            </a:r>
            <a:endParaRPr lang="zh-TW" sz="1600">
              <a:latin typeface="微软雅黑" panose="020B0503020204020204" charset="-122"/>
              <a:ea typeface="微软雅黑" panose="020B0503020204020204" charset="-122"/>
            </a:endParaRPr>
          </a:p>
          <a:p>
            <a:pPr indent="0">
              <a:spcAft>
                <a:spcPts val="1050"/>
              </a:spcAft>
            </a:pPr>
            <a:r>
              <a:rPr lang="zh-TW" sz="1600">
                <a:latin typeface="微软雅黑" panose="020B0503020204020204" charset="-122"/>
                <a:ea typeface="微软雅黑" panose="020B0503020204020204" charset="-122"/>
              </a:rPr>
              <a:t>三十万级的洁净室与十万级洁净室在级别上并无区别，但三十万级洁净室洁净度要低;</a:t>
            </a:r>
            <a:endParaRPr lang="zh-TW" sz="1600">
              <a:latin typeface="微软雅黑" panose="020B0503020204020204" charset="-122"/>
              <a:ea typeface="微软雅黑" panose="020B0503020204020204" charset="-122"/>
            </a:endParaRPr>
          </a:p>
          <a:p>
            <a:pPr indent="0"/>
            <a:r>
              <a:rPr lang="zh-TW" sz="1600">
                <a:latin typeface="微软雅黑" panose="020B0503020204020204" charset="-122"/>
                <a:ea typeface="微软雅黑" panose="020B0503020204020204" charset="-122"/>
              </a:rPr>
              <a:t>根据《洁净厂房设计规范》等级划分，三十万级洁净室不能完全属于洁净室空间。</a:t>
            </a:r>
            <a:endParaRPr lang="zh-TW" sz="1600">
              <a:latin typeface="微软雅黑" panose="020B0503020204020204" charset="-122"/>
              <a:ea typeface="微软雅黑" panose="020B0503020204020204" charset="-122"/>
            </a:endParaRPr>
          </a:p>
        </p:txBody>
      </p:sp>
      <p:sp>
        <p:nvSpPr>
          <p:cNvPr id="9" name="矩形 8"/>
          <p:cNvSpPr/>
          <p:nvPr/>
        </p:nvSpPr>
        <p:spPr>
          <a:xfrm>
            <a:off x="950976" y="5672328"/>
            <a:ext cx="10539984" cy="216408"/>
          </a:xfrm>
          <a:prstGeom prst="rect">
            <a:avLst/>
          </a:prstGeom>
          <a:solidFill>
            <a:srgbClr val="FFFFFF"/>
          </a:solidFill>
        </p:spPr>
        <p:txBody>
          <a:bodyPr wrap="none" lIns="0" tIns="0" rIns="0" bIns="0">
            <a:noAutofit/>
          </a:bodyPr>
          <a:p>
            <a:pPr indent="0" algn="ctr"/>
            <a:r>
              <a:rPr lang="zh-TW" sz="1400">
                <a:latin typeface="微软雅黑" panose="020B0503020204020204" charset="-122"/>
                <a:ea typeface="微软雅黑" panose="020B0503020204020204" charset="-122"/>
              </a:rPr>
              <a:t>注</a:t>
            </a:r>
            <a:r>
              <a:rPr lang="zh-TW" sz="1400">
                <a:latin typeface="Arial" panose="020B0604020202020204"/>
                <a:ea typeface="Arial" panose="020B0604020202020204"/>
              </a:rPr>
              <a:t>:</a:t>
            </a:r>
            <a:r>
              <a:rPr lang="zh-TW" sz="1400">
                <a:latin typeface="微软雅黑" panose="020B0503020204020204" charset="-122"/>
                <a:ea typeface="微软雅黑" panose="020B0503020204020204" charset="-122"/>
              </a:rPr>
              <a:t>对于空气洁净度为</a:t>
            </a:r>
            <a:r>
              <a:rPr lang="zh-TW" sz="1400">
                <a:latin typeface="Arial" panose="020B0604020202020204"/>
                <a:ea typeface="Arial" panose="020B0604020202020204"/>
              </a:rPr>
              <a:t>100</a:t>
            </a:r>
            <a:r>
              <a:rPr lang="zh-TW" sz="1400">
                <a:latin typeface="微软雅黑" panose="020B0503020204020204" charset="-122"/>
                <a:ea typeface="微软雅黑" panose="020B0503020204020204" charset="-122"/>
              </a:rPr>
              <a:t>级的洁净室内大于等于</a:t>
            </a:r>
            <a:r>
              <a:rPr lang="zh-TW" sz="1400">
                <a:latin typeface="Arial" panose="020B0604020202020204"/>
                <a:ea typeface="Arial" panose="020B0604020202020204"/>
              </a:rPr>
              <a:t>5</a:t>
            </a:r>
            <a:r>
              <a:rPr lang="zh-TW" sz="1400">
                <a:latin typeface="微软雅黑" panose="020B0503020204020204" charset="-122"/>
                <a:ea typeface="微软雅黑" panose="020B0503020204020204" charset="-122"/>
              </a:rPr>
              <a:t>微米尘粒的计数，应进行多次采样，当其多次出现时，方可认为该测试数值是可靠的。</a:t>
            </a:r>
            <a:endParaRPr lang="zh-TW" sz="1400">
              <a:latin typeface="微软雅黑" panose="020B0503020204020204" charset="-122"/>
              <a:ea typeface="微软雅黑" panose="020B0503020204020204" charset="-122"/>
            </a:endParaRPr>
          </a:p>
        </p:txBody>
      </p:sp>
      <p:sp>
        <p:nvSpPr>
          <p:cNvPr id="10" name="矩形 9"/>
          <p:cNvSpPr/>
          <p:nvPr/>
        </p:nvSpPr>
        <p:spPr>
          <a:xfrm>
            <a:off x="11042904" y="6431280"/>
            <a:ext cx="1859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14</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4468368" y="414528"/>
            <a:ext cx="3358896" cy="396240"/>
          </a:xfrm>
          <a:prstGeom prst="rect">
            <a:avLst/>
          </a:prstGeom>
          <a:solidFill>
            <a:srgbClr val="FFFFFF"/>
          </a:solidFill>
        </p:spPr>
        <p:txBody>
          <a:bodyPr wrap="none" lIns="0" tIns="0" rIns="0" bIns="0">
            <a:noAutofit/>
          </a:bodyPr>
          <a:p>
            <a:pPr indent="0"/>
            <a:r>
              <a:rPr lang="zh-TW" sz="2500">
                <a:latin typeface="MingLiU"/>
                <a:ea typeface="MingLiU"/>
              </a:rPr>
              <a:t>检测点布置及数据整理</a:t>
            </a:r>
            <a:endParaRPr lang="zh-TW" sz="2500">
              <a:latin typeface="MingLiU"/>
              <a:ea typeface="MingLiU"/>
            </a:endParaRPr>
          </a:p>
        </p:txBody>
      </p:sp>
      <p:sp>
        <p:nvSpPr>
          <p:cNvPr id="5" name="矩形 4"/>
          <p:cNvSpPr/>
          <p:nvPr/>
        </p:nvSpPr>
        <p:spPr>
          <a:xfrm>
            <a:off x="691896" y="1484376"/>
            <a:ext cx="10796016" cy="4191000"/>
          </a:xfrm>
          <a:prstGeom prst="rect">
            <a:avLst/>
          </a:prstGeom>
          <a:solidFill>
            <a:srgbClr val="FFFFFF"/>
          </a:solidFill>
        </p:spPr>
        <p:txBody>
          <a:bodyPr lIns="0" tIns="0" rIns="0" bIns="0">
            <a:noAutofit/>
          </a:bodyPr>
          <a:p>
            <a:pPr indent="0">
              <a:spcAft>
                <a:spcPts val="1120"/>
              </a:spcAft>
            </a:pPr>
            <a:r>
              <a:rPr lang="zh-TW" sz="1600" b="1">
                <a:latin typeface="微软雅黑" panose="020B0503020204020204" charset="-122"/>
                <a:ea typeface="微软雅黑" panose="020B0503020204020204" charset="-122"/>
              </a:rPr>
              <a:t>检测布点：</a:t>
            </a:r>
            <a:endParaRPr lang="zh-TW" sz="1600" b="1">
              <a:latin typeface="微软雅黑" panose="020B0503020204020204" charset="-122"/>
              <a:ea typeface="微软雅黑" panose="020B0503020204020204" charset="-122"/>
            </a:endParaRPr>
          </a:p>
          <a:p>
            <a:pPr indent="165100">
              <a:spcAft>
                <a:spcPts val="1120"/>
              </a:spcAft>
            </a:pPr>
            <a:r>
              <a:rPr lang="zh-TW" sz="1600">
                <a:latin typeface="微软雅黑" panose="020B0503020204020204" charset="-122"/>
                <a:ea typeface="微软雅黑" panose="020B0503020204020204" charset="-122"/>
              </a:rPr>
              <a:t>⑴检测在洁净工作区内进行。当生产工艺无特殊要求时，取样高度宜为离地面</a:t>
            </a:r>
            <a:r>
              <a:rPr lang="zh-TW" sz="1600">
                <a:latin typeface="Arial" panose="020B0604020202020204"/>
                <a:ea typeface="Arial" panose="020B0604020202020204"/>
              </a:rPr>
              <a:t>1</a:t>
            </a:r>
            <a:r>
              <a:rPr lang="zh-TW" sz="1600">
                <a:latin typeface="微软雅黑" panose="020B0503020204020204" charset="-122"/>
                <a:ea typeface="微软雅黑" panose="020B0503020204020204" charset="-122"/>
              </a:rPr>
              <a:t>米。</a:t>
            </a:r>
            <a:endParaRPr lang="zh-TW" sz="1600">
              <a:latin typeface="微软雅黑" panose="020B0503020204020204" charset="-122"/>
              <a:ea typeface="微软雅黑" panose="020B0503020204020204" charset="-122"/>
            </a:endParaRPr>
          </a:p>
          <a:p>
            <a:pPr indent="165100">
              <a:spcAft>
                <a:spcPts val="1120"/>
              </a:spcAft>
            </a:pPr>
            <a:r>
              <a:rPr lang="zh-TW" sz="1900">
                <a:latin typeface="宋体" panose="02010600030101010101" pitchFamily="2" charset="-122"/>
                <a:ea typeface="宋体" panose="02010600030101010101" pitchFamily="2" charset="-122"/>
              </a:rPr>
              <a:t>⑵</a:t>
            </a:r>
            <a:r>
              <a:rPr lang="zh-TW" sz="1600">
                <a:latin typeface="Arial" panose="020B0604020202020204"/>
                <a:ea typeface="Arial" panose="020B0604020202020204"/>
              </a:rPr>
              <a:t> </a:t>
            </a:r>
            <a:r>
              <a:rPr lang="zh-TW" sz="1600" b="1">
                <a:latin typeface="微软雅黑" panose="020B0503020204020204" charset="-122"/>
                <a:ea typeface="微软雅黑" panose="020B0503020204020204" charset="-122"/>
              </a:rPr>
              <a:t>单向流(层流)洁净室测点总数不小于</a:t>
            </a:r>
            <a:r>
              <a:rPr lang="zh-TW" sz="1600" b="1">
                <a:latin typeface="Arial" panose="020B0604020202020204"/>
                <a:ea typeface="Arial" panose="020B0604020202020204"/>
              </a:rPr>
              <a:t>20</a:t>
            </a:r>
            <a:r>
              <a:rPr lang="zh-TW" sz="1600" b="1">
                <a:latin typeface="微软雅黑" panose="020B0503020204020204" charset="-122"/>
                <a:ea typeface="微软雅黑" panose="020B0503020204020204" charset="-122"/>
              </a:rPr>
              <a:t>点，测点间距为</a:t>
            </a:r>
            <a:r>
              <a:rPr lang="en-US" sz="1600" b="1">
                <a:latin typeface="Arial" panose="020B0604020202020204"/>
              </a:rPr>
              <a:t>0. </a:t>
            </a:r>
            <a:r>
              <a:rPr lang="zh-TW" sz="1600" b="1">
                <a:latin typeface="Arial" panose="020B0604020202020204"/>
                <a:ea typeface="Arial" panose="020B0604020202020204"/>
              </a:rPr>
              <a:t>5~2.</a:t>
            </a:r>
            <a:r>
              <a:rPr lang="zh-CN" sz="1600" b="1">
                <a:latin typeface="微软雅黑" panose="020B0503020204020204" charset="-122"/>
                <a:ea typeface="微软雅黑" panose="020B0503020204020204" charset="-122"/>
              </a:rPr>
              <a:t>。米</a:t>
            </a:r>
            <a:r>
              <a:rPr lang="zh-TW" sz="1600">
                <a:latin typeface="微软雅黑" panose="020B0503020204020204" charset="-122"/>
                <a:ea typeface="微软雅黑" panose="020B0503020204020204" charset="-122"/>
              </a:rPr>
              <a:t>，粒径大于或等于</a:t>
            </a:r>
            <a:r>
              <a:rPr lang="en-US" sz="1600">
                <a:latin typeface="Arial" panose="020B0604020202020204"/>
              </a:rPr>
              <a:t>0</a:t>
            </a:r>
            <a:r>
              <a:rPr lang="en-US" sz="1600">
                <a:latin typeface="微软雅黑" panose="020B0503020204020204" charset="-122"/>
              </a:rPr>
              <a:t>. </a:t>
            </a:r>
            <a:r>
              <a:rPr lang="zh-TW" sz="1600">
                <a:latin typeface="Arial" panose="020B0604020202020204"/>
                <a:ea typeface="Arial" panose="020B0604020202020204"/>
              </a:rPr>
              <a:t>5</a:t>
            </a:r>
            <a:r>
              <a:rPr lang="zh-TW" sz="1600">
                <a:latin typeface="微软雅黑" panose="020B0503020204020204" charset="-122"/>
                <a:ea typeface="微软雅黑" panose="020B0503020204020204" charset="-122"/>
              </a:rPr>
              <a:t>微米的尘粒数允许有</a:t>
            </a:r>
            <a:endParaRPr lang="zh-TW" sz="1600">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—个点超过。水平层流洁净室测点仅布置在第一洁净工作区内。</a:t>
            </a:r>
            <a:endParaRPr lang="zh-TW" sz="1600">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(3)</a:t>
            </a:r>
            <a:r>
              <a:rPr lang="zh-TW" sz="1600" b="1">
                <a:latin typeface="微软雅黑" panose="020B0503020204020204" charset="-122"/>
                <a:ea typeface="微软雅黑" panose="020B0503020204020204" charset="-122"/>
              </a:rPr>
              <a:t>乱流洁净室可按洁净面积小于或等于</a:t>
            </a:r>
            <a:r>
              <a:rPr lang="zh-TW" sz="1600" b="1">
                <a:latin typeface="Arial" panose="020B0604020202020204"/>
                <a:ea typeface="Arial" panose="020B0604020202020204"/>
              </a:rPr>
              <a:t>50</a:t>
            </a:r>
            <a:r>
              <a:rPr lang="zh-TW" sz="1600" b="1">
                <a:latin typeface="微软雅黑" panose="020B0503020204020204" charset="-122"/>
                <a:ea typeface="微软雅黑" panose="020B0503020204020204" charset="-122"/>
              </a:rPr>
              <a:t>平方米布置</a:t>
            </a:r>
            <a:r>
              <a:rPr lang="zh-TW" sz="1600" b="1">
                <a:latin typeface="Arial" panose="020B0604020202020204"/>
                <a:ea typeface="Arial" panose="020B0604020202020204"/>
              </a:rPr>
              <a:t>5</a:t>
            </a:r>
            <a:r>
              <a:rPr lang="zh-TW" sz="1600" b="1">
                <a:latin typeface="微软雅黑" panose="020B0503020204020204" charset="-122"/>
                <a:ea typeface="微软雅黑" panose="020B0503020204020204" charset="-122"/>
              </a:rPr>
              <a:t>个测点。</a:t>
            </a:r>
            <a:endParaRPr lang="zh-TW" sz="1600" b="1">
              <a:latin typeface="微软雅黑" panose="020B0503020204020204" charset="-122"/>
              <a:ea typeface="微软雅黑" panose="020B0503020204020204" charset="-122"/>
            </a:endParaRPr>
          </a:p>
          <a:p>
            <a:pPr indent="0">
              <a:spcAft>
                <a:spcPts val="1330"/>
              </a:spcAft>
            </a:pPr>
            <a:r>
              <a:rPr lang="zh-TW" sz="1600" b="1">
                <a:latin typeface="微软雅黑" panose="020B0503020204020204" charset="-122"/>
                <a:ea typeface="微软雅黑" panose="020B0503020204020204" charset="-122"/>
              </a:rPr>
              <a:t>毎增加</a:t>
            </a:r>
            <a:r>
              <a:rPr lang="zh-TW" sz="1600" b="1">
                <a:latin typeface="Arial" panose="020B0604020202020204"/>
                <a:ea typeface="Arial" panose="020B0604020202020204"/>
              </a:rPr>
              <a:t>20 - 50</a:t>
            </a:r>
            <a:r>
              <a:rPr lang="zh-TW" sz="1600" b="1">
                <a:latin typeface="微软雅黑" panose="020B0503020204020204" charset="-122"/>
                <a:ea typeface="微软雅黑" panose="020B0503020204020204" charset="-122"/>
              </a:rPr>
              <a:t>平方米，增加</a:t>
            </a:r>
            <a:r>
              <a:rPr lang="zh-TW" sz="1600" b="1">
                <a:latin typeface="Arial" panose="020B0604020202020204"/>
                <a:ea typeface="Arial" panose="020B0604020202020204"/>
              </a:rPr>
              <a:t>3“5</a:t>
            </a:r>
            <a:r>
              <a:rPr lang="zh-TW" sz="1600" b="1">
                <a:latin typeface="微软雅黑" panose="020B0503020204020204" charset="-122"/>
                <a:ea typeface="微软雅黑" panose="020B0503020204020204" charset="-122"/>
              </a:rPr>
              <a:t>个测点。</a:t>
            </a:r>
            <a:endParaRPr lang="zh-TW" sz="1600" b="1">
              <a:latin typeface="微软雅黑" panose="020B0503020204020204" charset="-122"/>
              <a:ea typeface="微软雅黑" panose="020B0503020204020204" charset="-122"/>
            </a:endParaRPr>
          </a:p>
          <a:p>
            <a:pPr indent="0">
              <a:spcAft>
                <a:spcPts val="1120"/>
              </a:spcAft>
            </a:pPr>
            <a:r>
              <a:rPr lang="zh-TW" sz="1600" b="1">
                <a:latin typeface="微软雅黑" panose="020B0503020204020204" charset="-122"/>
                <a:ea typeface="微软雅黑" panose="020B0503020204020204" charset="-122"/>
              </a:rPr>
              <a:t>数据整理</a:t>
            </a:r>
            <a:endParaRPr lang="zh-TW" sz="1600" b="1">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a:t>
            </a:r>
            <a:r>
              <a:rPr lang="zh-TW" sz="1600">
                <a:latin typeface="Arial" panose="020B0604020202020204"/>
                <a:ea typeface="Arial" panose="020B0604020202020204"/>
              </a:rPr>
              <a:t>1) </a:t>
            </a:r>
            <a:r>
              <a:rPr lang="zh-TW" sz="1600" b="1">
                <a:latin typeface="微软雅黑" panose="020B0503020204020204" charset="-122"/>
                <a:ea typeface="微软雅黑" panose="020B0503020204020204" charset="-122"/>
              </a:rPr>
              <a:t>每个测</a:t>
            </a:r>
            <a:r>
              <a:rPr lang="zh-TW" sz="1600">
                <a:latin typeface="微软雅黑" panose="020B0503020204020204" charset="-122"/>
                <a:ea typeface="微软雅黑" panose="020B0503020204020204" charset="-122"/>
              </a:rPr>
              <a:t>点的数据整理应在测试仪器稳定运行的条件下连</a:t>
            </a:r>
            <a:r>
              <a:rPr lang="zh-TW" sz="1600" b="1">
                <a:latin typeface="微软雅黑" panose="020B0503020204020204" charset="-122"/>
                <a:ea typeface="微软雅黑" panose="020B0503020204020204" charset="-122"/>
              </a:rPr>
              <a:t>续三次采样，取其平均值，即为该点的实测数值。</a:t>
            </a:r>
            <a:endParaRPr lang="zh-TW" sz="1600" b="1">
              <a:latin typeface="微软雅黑" panose="020B0503020204020204" charset="-122"/>
              <a:ea typeface="微软雅黑" panose="020B0503020204020204" charset="-122"/>
            </a:endParaRPr>
          </a:p>
          <a:p>
            <a:pPr indent="0"/>
            <a:r>
              <a:rPr lang="zh-TW" sz="1600">
                <a:latin typeface="微软雅黑" panose="020B0503020204020204" charset="-122"/>
                <a:ea typeface="微软雅黑" panose="020B0503020204020204" charset="-122"/>
              </a:rPr>
              <a:t>(</a:t>
            </a:r>
            <a:r>
              <a:rPr lang="zh-TW" sz="1600">
                <a:latin typeface="Arial" panose="020B0604020202020204"/>
                <a:ea typeface="Arial" panose="020B0604020202020204"/>
              </a:rPr>
              <a:t>2</a:t>
            </a:r>
            <a:r>
              <a:rPr lang="zh-TW" sz="1600">
                <a:latin typeface="微软雅黑" panose="020B0503020204020204" charset="-122"/>
                <a:ea typeface="微软雅黑" panose="020B0503020204020204" charset="-122"/>
              </a:rPr>
              <a:t>) 对于大于或等于</a:t>
            </a:r>
            <a:r>
              <a:rPr lang="en-US" sz="1600">
                <a:latin typeface="Arial" panose="020B0604020202020204"/>
              </a:rPr>
              <a:t>0</a:t>
            </a:r>
            <a:r>
              <a:rPr lang="en-US" sz="1600">
                <a:latin typeface="微软雅黑" panose="020B0503020204020204" charset="-122"/>
              </a:rPr>
              <a:t>. </a:t>
            </a:r>
            <a:r>
              <a:rPr lang="zh-TW" sz="1600">
                <a:latin typeface="Arial" panose="020B0604020202020204"/>
                <a:ea typeface="Arial" panose="020B0604020202020204"/>
              </a:rPr>
              <a:t>5</a:t>
            </a:r>
            <a:r>
              <a:rPr lang="zh-TW" sz="1600">
                <a:latin typeface="微软雅黑" panose="020B0503020204020204" charset="-122"/>
                <a:ea typeface="微软雅黑" panose="020B0503020204020204" charset="-122"/>
              </a:rPr>
              <a:t>微米的尘粒数确定：</a:t>
            </a:r>
            <a:r>
              <a:rPr lang="zh-TW" sz="1600" b="1">
                <a:latin typeface="微软雅黑" panose="020B0503020204020204" charset="-122"/>
                <a:ea typeface="微软雅黑" panose="020B0503020204020204" charset="-122"/>
              </a:rPr>
              <a:t>层流洁净室取各测定点最大值，乱流洁净室取各测点的平均值。</a:t>
            </a:r>
            <a:endParaRPr lang="zh-TW" sz="1600" b="1">
              <a:latin typeface="微软雅黑" panose="020B0503020204020204" charset="-122"/>
              <a:ea typeface="微软雅黑" panose="020B0503020204020204" charset="-122"/>
            </a:endParaRPr>
          </a:p>
        </p:txBody>
      </p:sp>
      <p:sp>
        <p:nvSpPr>
          <p:cNvPr id="6" name="矩形 5"/>
          <p:cNvSpPr/>
          <p:nvPr/>
        </p:nvSpPr>
        <p:spPr>
          <a:xfrm>
            <a:off x="11042904" y="6431280"/>
            <a:ext cx="185928"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15</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pic>
        <p:nvPicPr>
          <p:cNvPr id="3" name="图片 2"/>
          <p:cNvPicPr>
            <a:picLocks noChangeAspect="1"/>
          </p:cNvPicPr>
          <p:nvPr/>
        </p:nvPicPr>
        <p:blipFill>
          <a:blip r:embed="rId1"/>
          <a:stretch>
            <a:fillRect/>
          </a:stretch>
        </p:blipFill>
        <p:spPr>
          <a:xfrm>
            <a:off x="4059936" y="5715000"/>
            <a:ext cx="4069080" cy="1139952"/>
          </a:xfrm>
          <a:prstGeom prst="rect">
            <a:avLst/>
          </a:prstGeom>
        </p:spPr>
      </p:pic>
      <p:sp>
        <p:nvSpPr>
          <p:cNvPr id="4" name="矩形 3"/>
          <p:cNvSpPr/>
          <p:nvPr/>
        </p:nvSpPr>
        <p:spPr>
          <a:xfrm>
            <a:off x="4468368" y="414528"/>
            <a:ext cx="3358896" cy="396240"/>
          </a:xfrm>
          <a:prstGeom prst="rect">
            <a:avLst/>
          </a:prstGeom>
          <a:solidFill>
            <a:srgbClr val="FFFFFF"/>
          </a:solidFill>
        </p:spPr>
        <p:txBody>
          <a:bodyPr wrap="none" lIns="0" tIns="0" rIns="0" bIns="0">
            <a:noAutofit/>
          </a:bodyPr>
          <a:p>
            <a:pPr indent="0"/>
            <a:r>
              <a:rPr lang="zh-TW" sz="2500">
                <a:latin typeface="MingLiU"/>
                <a:ea typeface="MingLiU"/>
              </a:rPr>
              <a:t>检测点布置及数据整理</a:t>
            </a:r>
            <a:endParaRPr lang="zh-TW" sz="2500">
              <a:latin typeface="MingLiU"/>
              <a:ea typeface="MingLiU"/>
            </a:endParaRPr>
          </a:p>
        </p:txBody>
      </p:sp>
      <p:sp>
        <p:nvSpPr>
          <p:cNvPr id="5" name="矩形 4"/>
          <p:cNvSpPr/>
          <p:nvPr/>
        </p:nvSpPr>
        <p:spPr>
          <a:xfrm>
            <a:off x="5273040" y="1088136"/>
            <a:ext cx="1712976" cy="292608"/>
          </a:xfrm>
          <a:prstGeom prst="rect">
            <a:avLst/>
          </a:prstGeom>
          <a:solidFill>
            <a:srgbClr val="FFFFFF"/>
          </a:solidFill>
        </p:spPr>
        <p:txBody>
          <a:bodyPr wrap="none" lIns="0" tIns="0" rIns="0" bIns="0">
            <a:noAutofit/>
          </a:bodyPr>
          <a:p>
            <a:pPr indent="0" algn="ctr"/>
            <a:r>
              <a:rPr lang="zh-TW" sz="1600" b="1">
                <a:latin typeface="微软雅黑" panose="020B0503020204020204" charset="-122"/>
                <a:ea typeface="微软雅黑" panose="020B0503020204020204" charset="-122"/>
              </a:rPr>
              <a:t>最低限度采样点数</a:t>
            </a:r>
            <a:endParaRPr lang="zh-TW" sz="1600" b="1">
              <a:latin typeface="微软雅黑" panose="020B0503020204020204" charset="-122"/>
              <a:ea typeface="微软雅黑" panose="020B0503020204020204" charset="-122"/>
            </a:endParaRPr>
          </a:p>
        </p:txBody>
      </p:sp>
      <p:graphicFrame>
        <p:nvGraphicFramePr>
          <p:cNvPr id="6" name="表格 5"/>
          <p:cNvGraphicFramePr>
            <a:graphicFrameLocks noGrp="1"/>
          </p:cNvGraphicFramePr>
          <p:nvPr/>
        </p:nvGraphicFramePr>
        <p:xfrm>
          <a:off x="1609344" y="1511808"/>
          <a:ext cx="8823960" cy="3758184"/>
        </p:xfrm>
        <a:graphic>
          <a:graphicData uri="http://schemas.openxmlformats.org/drawingml/2006/table">
            <a:tbl>
              <a:tblPr/>
              <a:tblGrid>
                <a:gridCol w="1773936"/>
                <a:gridCol w="2673096"/>
                <a:gridCol w="1426464"/>
                <a:gridCol w="1426464"/>
                <a:gridCol w="1524000"/>
              </a:tblGrid>
              <a:tr h="347472">
                <a:tc rowSpan="2">
                  <a:txBody>
                    <a:bodyPr>
                      <a:spAutoFit/>
                    </a:bodyPr>
                    <a:p>
                      <a:pPr indent="0" algn="ctr"/>
                      <a:r>
                        <a:rPr lang="zh-TW" sz="1600">
                          <a:latin typeface="宋体" panose="02010600030101010101" pitchFamily="2" charset="-122"/>
                          <a:ea typeface="宋体" panose="02010600030101010101" pitchFamily="2" charset="-122"/>
                        </a:rPr>
                        <a:t>面积</a:t>
                      </a:r>
                      <a:endParaRPr lang="zh-TW" sz="1600">
                        <a:latin typeface="宋体" panose="02010600030101010101" pitchFamily="2" charset="-122"/>
                        <a:ea typeface="宋体" panose="02010600030101010101" pitchFamily="2" charset="-122"/>
                      </a:endParaRPr>
                    </a:p>
                  </a:txBody>
                  <a:tcPr marL="0" marR="0" marT="0" marB="0" anchor="ctr"/>
                </a:tc>
                <a:tc gridSpan="4">
                  <a:txBody>
                    <a:bodyPr>
                      <a:spAutoFit/>
                    </a:bodyPr>
                    <a:p>
                      <a:pPr indent="0" algn="ctr">
                        <a:spcBef>
                          <a:spcPts val="280"/>
                        </a:spcBef>
                      </a:pPr>
                      <a:r>
                        <a:rPr lang="zh-TW" sz="1600">
                          <a:latin typeface="宋体" panose="02010600030101010101" pitchFamily="2" charset="-122"/>
                          <a:ea typeface="宋体" panose="02010600030101010101" pitchFamily="2" charset="-122"/>
                        </a:rPr>
                        <a:t>洁净度</a:t>
                      </a:r>
                      <a:endParaRPr lang="zh-TW" sz="1600">
                        <a:latin typeface="宋体" panose="02010600030101010101" pitchFamily="2" charset="-122"/>
                        <a:ea typeface="宋体" panose="02010600030101010101" pitchFamily="2" charset="-122"/>
                      </a:endParaRPr>
                    </a:p>
                  </a:txBody>
                  <a:tcPr marL="0" marR="0" marT="0" marB="0"/>
                </a:tc>
                <a:tc hMerge="1">
                  <a:tcPr marL="0" marR="0" marT="0" marB="0"/>
                </a:tc>
                <a:tc hMerge="1">
                  <a:tcPr marL="0" marR="0" marT="0" marB="0"/>
                </a:tc>
                <a:tc hMerge="1">
                  <a:tcPr marL="0" marR="0" marT="0" marB="0"/>
                </a:tc>
              </a:tr>
              <a:tr h="338328">
                <a:tc vMerge="1">
                  <a:tcPr marL="0" marR="0" marT="0" marB="0"/>
                </a:tc>
                <a:tc>
                  <a:txBody>
                    <a:bodyPr>
                      <a:spAutoFit/>
                    </a:bodyPr>
                    <a:p>
                      <a:pPr indent="0" algn="ctr"/>
                      <a:r>
                        <a:rPr lang="zh-TW" sz="1600">
                          <a:latin typeface="宋体" panose="02010600030101010101" pitchFamily="2" charset="-122"/>
                          <a:ea typeface="宋体" panose="02010600030101010101" pitchFamily="2" charset="-122"/>
                        </a:rPr>
                        <a:t>100级</a:t>
                      </a:r>
                      <a:r>
                        <a:rPr lang="zh-TW" sz="1600">
                          <a:latin typeface="微软雅黑" panose="020B0503020204020204" charset="-122"/>
                          <a:ea typeface="微软雅黑" panose="020B0503020204020204" charset="-122"/>
                        </a:rPr>
                        <a:t>及咼于</a:t>
                      </a:r>
                      <a:r>
                        <a:rPr lang="zh-TW" sz="1600">
                          <a:latin typeface="宋体" panose="02010600030101010101" pitchFamily="2" charset="-122"/>
                          <a:ea typeface="宋体" panose="02010600030101010101" pitchFamily="2" charset="-122"/>
                        </a:rPr>
                        <a:t>100级</a:t>
                      </a:r>
                      <a:endParaRPr lang="zh-TW" sz="1600">
                        <a:latin typeface="宋体" panose="02010600030101010101" pitchFamily="2" charset="-122"/>
                        <a:ea typeface="宋体" panose="02010600030101010101" pitchFamily="2" charset="-122"/>
                      </a:endParaRPr>
                    </a:p>
                  </a:txBody>
                  <a:tcPr marL="0" marR="0" marT="0" marB="0" anchor="b"/>
                </a:tc>
                <a:tc>
                  <a:txBody>
                    <a:bodyPr>
                      <a:spAutoFit/>
                    </a:bodyPr>
                    <a:p>
                      <a:pPr indent="0" algn="ctr"/>
                      <a:r>
                        <a:rPr lang="zh-TW" sz="1600">
                          <a:latin typeface="宋体" panose="02010600030101010101" pitchFamily="2" charset="-122"/>
                          <a:ea typeface="宋体" panose="02010600030101010101" pitchFamily="2" charset="-122"/>
                        </a:rPr>
                        <a:t>1000级</a:t>
                      </a:r>
                      <a:endParaRPr lang="zh-TW" sz="1600">
                        <a:latin typeface="宋体" panose="02010600030101010101" pitchFamily="2" charset="-122"/>
                        <a:ea typeface="宋体" panose="02010600030101010101" pitchFamily="2" charset="-122"/>
                      </a:endParaRPr>
                    </a:p>
                  </a:txBody>
                  <a:tcPr marL="0" marR="0" marT="0" marB="0" anchor="b"/>
                </a:tc>
                <a:tc>
                  <a:txBody>
                    <a:bodyPr>
                      <a:spAutoFit/>
                    </a:bodyPr>
                    <a:p>
                      <a:pPr indent="0" algn="ctr"/>
                      <a:r>
                        <a:rPr lang="zh-TW" sz="1600">
                          <a:latin typeface="宋体" panose="02010600030101010101" pitchFamily="2" charset="-122"/>
                          <a:ea typeface="宋体" panose="02010600030101010101" pitchFamily="2" charset="-122"/>
                        </a:rPr>
                        <a:t>10000级</a:t>
                      </a:r>
                      <a:endParaRPr lang="zh-TW" sz="1600">
                        <a:latin typeface="宋体" panose="02010600030101010101" pitchFamily="2" charset="-122"/>
                        <a:ea typeface="宋体" panose="02010600030101010101" pitchFamily="2" charset="-122"/>
                      </a:endParaRPr>
                    </a:p>
                  </a:txBody>
                  <a:tcPr marL="0" marR="0" marT="0" marB="0" anchor="b"/>
                </a:tc>
                <a:tc>
                  <a:txBody>
                    <a:bodyPr>
                      <a:spAutoFit/>
                    </a:bodyPr>
                    <a:p>
                      <a:pPr indent="0" algn="ctr"/>
                      <a:r>
                        <a:rPr lang="zh-TW" sz="1600">
                          <a:latin typeface="宋体" panose="02010600030101010101" pitchFamily="2" charset="-122"/>
                          <a:ea typeface="宋体" panose="02010600030101010101" pitchFamily="2" charset="-122"/>
                        </a:rPr>
                        <a:t>100000级</a:t>
                      </a:r>
                      <a:endParaRPr lang="zh-TW" sz="1600">
                        <a:latin typeface="宋体" panose="02010600030101010101" pitchFamily="2" charset="-122"/>
                        <a:ea typeface="宋体" panose="02010600030101010101" pitchFamily="2" charset="-122"/>
                      </a:endParaRPr>
                    </a:p>
                  </a:txBody>
                  <a:tcPr marL="0" marR="0" marT="0" marB="0" anchor="b"/>
                </a:tc>
              </a:tr>
              <a:tr h="341376">
                <a:tc>
                  <a:txBody>
                    <a:bodyPr>
                      <a:spAutoFit/>
                    </a:bodyPr>
                    <a:p>
                      <a:pPr indent="0" algn="ctr"/>
                      <a:r>
                        <a:rPr lang="zh-TW" sz="1600">
                          <a:latin typeface="宋体" panose="02010600030101010101" pitchFamily="2" charset="-122"/>
                          <a:ea typeface="宋体" panose="02010600030101010101" pitchFamily="2" charset="-122"/>
                        </a:rPr>
                        <a:t>&lt;10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 </a:t>
                      </a:r>
                      <a:r>
                        <a:rPr lang="en-US" sz="1600">
                          <a:latin typeface="宋体" panose="02010600030101010101" pitchFamily="2" charset="-122"/>
                        </a:rPr>
                        <a:t>-</a:t>
                      </a:r>
                      <a:r>
                        <a:rPr lang="en-US" sz="1600">
                          <a:latin typeface="Calibri" panose="020F0502020204030204"/>
                        </a:rPr>
                        <a:t>- </a:t>
                      </a:r>
                      <a:r>
                        <a:rPr lang="zh-TW" sz="1600">
                          <a:latin typeface="宋体" panose="02010600030101010101" pitchFamily="2" charset="-122"/>
                          <a:ea typeface="宋体" panose="02010600030101010101" pitchFamily="2" charset="-122"/>
                        </a:rPr>
                        <a:t>3</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r>
              <a:tr h="341376">
                <a:tc>
                  <a:txBody>
                    <a:bodyPr>
                      <a:spAutoFit/>
                    </a:bodyPr>
                    <a:p>
                      <a:pPr indent="0" algn="ctr"/>
                      <a:r>
                        <a:rPr lang="zh-TW" sz="1600">
                          <a:latin typeface="宋体" panose="02010600030101010101" pitchFamily="2" charset="-122"/>
                          <a:ea typeface="宋体" panose="02010600030101010101" pitchFamily="2" charset="-122"/>
                        </a:rPr>
                        <a:t>10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4</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3</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r>
              <a:tr h="338328">
                <a:tc>
                  <a:txBody>
                    <a:bodyPr>
                      <a:spAutoFit/>
                    </a:bodyPr>
                    <a:p>
                      <a:pPr indent="0" algn="ctr"/>
                      <a:r>
                        <a:rPr lang="zh-TW" sz="1600">
                          <a:latin typeface="宋体" panose="02010600030101010101" pitchFamily="2" charset="-122"/>
                          <a:ea typeface="宋体" panose="02010600030101010101" pitchFamily="2" charset="-122"/>
                        </a:rPr>
                        <a:t>20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8</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6</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r>
              <a:tr h="341376">
                <a:tc>
                  <a:txBody>
                    <a:bodyPr>
                      <a:spAutoFit/>
                    </a:bodyPr>
                    <a:p>
                      <a:pPr indent="0" algn="ctr"/>
                      <a:r>
                        <a:rPr lang="zh-TW" sz="1600">
                          <a:latin typeface="宋体" panose="02010600030101010101" pitchFamily="2" charset="-122"/>
                          <a:ea typeface="宋体" panose="02010600030101010101" pitchFamily="2" charset="-122"/>
                        </a:rPr>
                        <a:t>40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16</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13</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4</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a:t>
                      </a:r>
                      <a:endParaRPr lang="zh-TW" sz="1600">
                        <a:latin typeface="宋体" panose="02010600030101010101" pitchFamily="2" charset="-122"/>
                        <a:ea typeface="宋体" panose="02010600030101010101" pitchFamily="2" charset="-122"/>
                      </a:endParaRPr>
                    </a:p>
                  </a:txBody>
                  <a:tcPr marL="0" marR="0" marT="0" marB="0" anchor="ctr"/>
                </a:tc>
              </a:tr>
              <a:tr h="341376">
                <a:tc>
                  <a:txBody>
                    <a:bodyPr>
                      <a:spAutoFit/>
                    </a:bodyPr>
                    <a:p>
                      <a:pPr indent="0" algn="ctr"/>
                      <a:r>
                        <a:rPr lang="zh-TW" sz="1600">
                          <a:latin typeface="Calibri" panose="020F0502020204030204"/>
                          <a:ea typeface="Calibri" panose="020F0502020204030204"/>
                        </a:rPr>
                        <a:t>100</a:t>
                      </a:r>
                      <a:endParaRPr lang="zh-TW" sz="1600">
                        <a:latin typeface="Calibri" panose="020F0502020204030204"/>
                        <a:ea typeface="Calibri" panose="020F0502020204030204"/>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40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32</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3</a:t>
                      </a:r>
                      <a:endParaRPr lang="zh-TW" sz="1600">
                        <a:latin typeface="宋体" panose="02010600030101010101" pitchFamily="2" charset="-122"/>
                        <a:ea typeface="宋体" panose="02010600030101010101" pitchFamily="2" charset="-122"/>
                      </a:endParaRPr>
                    </a:p>
                  </a:txBody>
                  <a:tcPr marL="0" marR="0" marT="0" marB="0" anchor="ctr"/>
                </a:tc>
              </a:tr>
              <a:tr h="338328">
                <a:tc>
                  <a:txBody>
                    <a:bodyPr>
                      <a:spAutoFit/>
                    </a:bodyPr>
                    <a:p>
                      <a:pPr indent="0" algn="ctr"/>
                      <a:r>
                        <a:rPr lang="zh-TW" sz="1600">
                          <a:latin typeface="宋体" panose="02010600030101010101" pitchFamily="2" charset="-122"/>
                          <a:ea typeface="宋体" panose="02010600030101010101" pitchFamily="2" charset="-122"/>
                        </a:rPr>
                        <a:t>200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80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63</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6</a:t>
                      </a:r>
                      <a:endParaRPr lang="zh-TW" sz="1600">
                        <a:latin typeface="宋体" panose="02010600030101010101" pitchFamily="2" charset="-122"/>
                        <a:ea typeface="宋体" panose="02010600030101010101" pitchFamily="2" charset="-122"/>
                      </a:endParaRPr>
                    </a:p>
                  </a:txBody>
                  <a:tcPr marL="0" marR="0" marT="0" marB="0" anchor="ctr"/>
                </a:tc>
              </a:tr>
              <a:tr h="341376">
                <a:tc>
                  <a:txBody>
                    <a:bodyPr>
                      <a:spAutoFit/>
                    </a:bodyPr>
                    <a:p>
                      <a:pPr indent="0" algn="ctr"/>
                      <a:r>
                        <a:rPr lang="zh-TW" sz="1600">
                          <a:latin typeface="宋体" panose="02010600030101010101" pitchFamily="2" charset="-122"/>
                          <a:ea typeface="宋体" panose="02010600030101010101" pitchFamily="2" charset="-122"/>
                        </a:rPr>
                        <a:t>400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160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126</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40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13</a:t>
                      </a:r>
                      <a:endParaRPr lang="zh-TW" sz="1600">
                        <a:latin typeface="宋体" panose="02010600030101010101" pitchFamily="2" charset="-122"/>
                        <a:ea typeface="宋体" panose="02010600030101010101" pitchFamily="2" charset="-122"/>
                      </a:endParaRPr>
                    </a:p>
                  </a:txBody>
                  <a:tcPr marL="0" marR="0" marT="0" marB="0" anchor="ctr"/>
                </a:tc>
              </a:tr>
              <a:tr h="341376">
                <a:tc>
                  <a:txBody>
                    <a:bodyPr>
                      <a:spAutoFit/>
                    </a:bodyPr>
                    <a:p>
                      <a:pPr indent="0" algn="ctr"/>
                      <a:r>
                        <a:rPr lang="zh-TW" sz="1600">
                          <a:latin typeface="宋体" panose="02010600030101010101" pitchFamily="2" charset="-122"/>
                          <a:ea typeface="宋体" panose="02010600030101010101" pitchFamily="2" charset="-122"/>
                        </a:rPr>
                        <a:t>1000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400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316</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100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32</a:t>
                      </a:r>
                      <a:endParaRPr lang="zh-TW" sz="1600">
                        <a:latin typeface="宋体" panose="02010600030101010101" pitchFamily="2" charset="-122"/>
                        <a:ea typeface="宋体" panose="02010600030101010101" pitchFamily="2" charset="-122"/>
                      </a:endParaRPr>
                    </a:p>
                  </a:txBody>
                  <a:tcPr marL="0" marR="0" marT="0" marB="0" anchor="ctr"/>
                </a:tc>
              </a:tr>
              <a:tr h="347472">
                <a:tc>
                  <a:txBody>
                    <a:bodyPr>
                      <a:spAutoFit/>
                    </a:bodyPr>
                    <a:p>
                      <a:pPr indent="0" algn="ctr"/>
                      <a:r>
                        <a:rPr lang="zh-TW" sz="1600">
                          <a:latin typeface="宋体" panose="02010600030101010101" pitchFamily="2" charset="-122"/>
                          <a:ea typeface="宋体" panose="02010600030101010101" pitchFamily="2" charset="-122"/>
                        </a:rPr>
                        <a:t>2000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800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633</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200</a:t>
                      </a:r>
                      <a:endParaRPr lang="zh-TW" sz="1600">
                        <a:latin typeface="宋体" panose="02010600030101010101" pitchFamily="2" charset="-122"/>
                        <a:ea typeface="宋体" panose="02010600030101010101" pitchFamily="2" charset="-122"/>
                      </a:endParaRPr>
                    </a:p>
                  </a:txBody>
                  <a:tcPr marL="0" marR="0" marT="0" marB="0" anchor="ctr"/>
                </a:tc>
                <a:tc>
                  <a:txBody>
                    <a:bodyPr>
                      <a:spAutoFit/>
                    </a:bodyPr>
                    <a:p>
                      <a:pPr indent="0" algn="ctr"/>
                      <a:r>
                        <a:rPr lang="zh-TW" sz="1600">
                          <a:latin typeface="宋体" panose="02010600030101010101" pitchFamily="2" charset="-122"/>
                          <a:ea typeface="宋体" panose="02010600030101010101" pitchFamily="2" charset="-122"/>
                        </a:rPr>
                        <a:t>63</a:t>
                      </a:r>
                      <a:endParaRPr lang="zh-TW" sz="1600">
                        <a:latin typeface="宋体" panose="02010600030101010101" pitchFamily="2" charset="-122"/>
                        <a:ea typeface="宋体" panose="02010600030101010101" pitchFamily="2" charset="-122"/>
                      </a:endParaRPr>
                    </a:p>
                  </a:txBody>
                  <a:tcPr marL="0" marR="0" marT="0" marB="0" anchor="ctr"/>
                </a:tc>
              </a:tr>
            </a:tbl>
          </a:graphicData>
        </a:graphic>
      </p:graphicFrame>
      <p:sp>
        <p:nvSpPr>
          <p:cNvPr id="7" name="矩形 6"/>
          <p:cNvSpPr/>
          <p:nvPr/>
        </p:nvSpPr>
        <p:spPr>
          <a:xfrm>
            <a:off x="2602992" y="5501640"/>
            <a:ext cx="8235696" cy="219456"/>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注：表中的面积含义是：对于单向流（层流）洁净室，是指送风面面积，对于乱流洁净室，是指房间面积</a:t>
            </a:r>
            <a:r>
              <a:rPr lang="zh-TW" sz="700">
                <a:latin typeface="微软雅黑" panose="020B0503020204020204" charset="-122"/>
                <a:ea typeface="微软雅黑" panose="020B0503020204020204" charset="-122"/>
              </a:rPr>
              <a:t>。</a:t>
            </a:r>
            <a:endParaRPr lang="zh-TW" sz="700">
              <a:latin typeface="微软雅黑" panose="020B0503020204020204" charset="-122"/>
              <a:ea typeface="微软雅黑" panose="020B0503020204020204" charset="-122"/>
            </a:endParaRPr>
          </a:p>
        </p:txBody>
      </p:sp>
      <p:sp>
        <p:nvSpPr>
          <p:cNvPr id="8" name="矩形 7"/>
          <p:cNvSpPr/>
          <p:nvPr/>
        </p:nvSpPr>
        <p:spPr>
          <a:xfrm>
            <a:off x="11042904" y="6431280"/>
            <a:ext cx="185928"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16</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4" name="矩形 3"/>
          <p:cNvSpPr/>
          <p:nvPr/>
        </p:nvSpPr>
        <p:spPr>
          <a:xfrm>
            <a:off x="926592" y="414528"/>
            <a:ext cx="7872984" cy="350520"/>
          </a:xfrm>
          <a:prstGeom prst="rect">
            <a:avLst/>
          </a:prstGeom>
          <a:solidFill>
            <a:srgbClr val="FFFFFF"/>
          </a:solidFill>
        </p:spPr>
        <p:txBody>
          <a:bodyPr wrap="none" lIns="0" tIns="0" rIns="0" bIns="0">
            <a:noAutofit/>
          </a:bodyPr>
          <a:p>
            <a:pPr indent="0" algn="ctr"/>
            <a:r>
              <a:rPr lang="zh-TW" sz="2500">
                <a:latin typeface="MingLiU"/>
                <a:ea typeface="MingLiU"/>
              </a:rPr>
              <a:t>单向流（层流）及乱流洁净室解析</a:t>
            </a:r>
            <a:endParaRPr lang="zh-TW" sz="2500">
              <a:latin typeface="MingLiU"/>
              <a:ea typeface="MingLiU"/>
            </a:endParaRPr>
          </a:p>
        </p:txBody>
      </p:sp>
      <p:sp>
        <p:nvSpPr>
          <p:cNvPr id="5" name="矩形 4"/>
          <p:cNvSpPr/>
          <p:nvPr/>
        </p:nvSpPr>
        <p:spPr>
          <a:xfrm>
            <a:off x="926592" y="1411224"/>
            <a:ext cx="10579608" cy="1459992"/>
          </a:xfrm>
          <a:prstGeom prst="rect">
            <a:avLst/>
          </a:prstGeom>
          <a:solidFill>
            <a:srgbClr val="FFFFFF"/>
          </a:solidFill>
        </p:spPr>
        <p:txBody>
          <a:bodyPr lIns="0" tIns="0" rIns="0" bIns="0">
            <a:noAutofit/>
          </a:bodyPr>
          <a:p>
            <a:pPr indent="0"/>
            <a:r>
              <a:rPr lang="zh-TW" sz="1400">
                <a:latin typeface="微软雅黑" panose="020B0503020204020204" charset="-122"/>
                <a:ea typeface="微软雅黑" panose="020B0503020204020204" charset="-122"/>
              </a:rPr>
              <a:t>单向流（层流）洁净室：在洁净室内，从送风口到回风口，气流流经途中的断面几乎没有变化，进风静压箱和搞笑过滤器均压均流作用,</a:t>
            </a:r>
            <a:endParaRPr lang="zh-TW" sz="1400">
              <a:latin typeface="微软雅黑" panose="020B0503020204020204" charset="-122"/>
              <a:ea typeface="微软雅黑" panose="020B0503020204020204" charset="-122"/>
            </a:endParaRPr>
          </a:p>
          <a:p>
            <a:pPr indent="0">
              <a:lnSpc>
                <a:spcPts val="6720"/>
              </a:lnSpc>
            </a:pPr>
            <a:r>
              <a:rPr lang="zh-TW" sz="1400">
                <a:latin typeface="微软雅黑" panose="020B0503020204020204" charset="-122"/>
                <a:ea typeface="微软雅黑" panose="020B0503020204020204" charset="-122"/>
              </a:rPr>
              <a:t>全室断面上的流速均匀，至少在工作区域内流线单向平行，没有涡流。；流线单向平行，方向单一；也就是我们俗称：正压或负压 乱流洁净室：是气流以不均匀的速度是不平行流动，伴有回流或涡流的洁净室；简单解释为：非负压或正压区域</a:t>
            </a:r>
            <a:endParaRPr lang="zh-TW" sz="1400">
              <a:latin typeface="微软雅黑" panose="020B0503020204020204" charset="-122"/>
              <a:ea typeface="微软雅黑" panose="020B0503020204020204" charset="-122"/>
            </a:endParaRPr>
          </a:p>
        </p:txBody>
      </p:sp>
      <p:sp>
        <p:nvSpPr>
          <p:cNvPr id="6" name="矩形 5"/>
          <p:cNvSpPr/>
          <p:nvPr/>
        </p:nvSpPr>
        <p:spPr>
          <a:xfrm>
            <a:off x="11042904" y="6431280"/>
            <a:ext cx="182880"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17</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EF0"/>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0" y="502920"/>
            <a:ext cx="4821936" cy="3462528"/>
          </a:xfrm>
          <a:prstGeom prst="rect">
            <a:avLst/>
          </a:prstGeom>
        </p:spPr>
      </p:pic>
      <p:pic>
        <p:nvPicPr>
          <p:cNvPr id="3" name="图片 2"/>
          <p:cNvPicPr>
            <a:picLocks noChangeAspect="1"/>
          </p:cNvPicPr>
          <p:nvPr/>
        </p:nvPicPr>
        <p:blipFill>
          <a:blip r:embed="rId2"/>
          <a:stretch>
            <a:fillRect/>
          </a:stretch>
        </p:blipFill>
        <p:spPr>
          <a:xfrm>
            <a:off x="0" y="3965448"/>
            <a:ext cx="4596384" cy="2438400"/>
          </a:xfrm>
          <a:prstGeom prst="rect">
            <a:avLst/>
          </a:prstGeom>
        </p:spPr>
      </p:pic>
      <p:pic>
        <p:nvPicPr>
          <p:cNvPr id="4" name="图片 3"/>
          <p:cNvPicPr>
            <a:picLocks noChangeAspect="1"/>
          </p:cNvPicPr>
          <p:nvPr/>
        </p:nvPicPr>
        <p:blipFill>
          <a:blip r:embed="rId3"/>
          <a:stretch>
            <a:fillRect/>
          </a:stretch>
        </p:blipFill>
        <p:spPr>
          <a:xfrm>
            <a:off x="9354312" y="5343144"/>
            <a:ext cx="2767584" cy="1505712"/>
          </a:xfrm>
          <a:prstGeom prst="rect">
            <a:avLst/>
          </a:prstGeom>
        </p:spPr>
      </p:pic>
      <p:sp>
        <p:nvSpPr>
          <p:cNvPr id="5" name="矩形 4"/>
          <p:cNvSpPr/>
          <p:nvPr/>
        </p:nvSpPr>
        <p:spPr>
          <a:xfrm>
            <a:off x="6629400" y="2356104"/>
            <a:ext cx="3383280" cy="810768"/>
          </a:xfrm>
          <a:prstGeom prst="rect">
            <a:avLst/>
          </a:prstGeom>
          <a:solidFill>
            <a:srgbClr val="FFFFFF"/>
          </a:solidFill>
        </p:spPr>
        <p:txBody>
          <a:bodyPr wrap="none" lIns="0" tIns="0" rIns="0" bIns="0">
            <a:noAutofit/>
          </a:bodyPr>
          <a:p>
            <a:pPr indent="0" algn="r"/>
            <a:r>
              <a:rPr lang="zh-TW" sz="6600">
                <a:latin typeface="黑体" panose="02010609060101010101" charset="-122"/>
                <a:ea typeface="黑体" panose="02010609060101010101" charset="-122"/>
              </a:rPr>
              <a:t>谢谢观看</a:t>
            </a:r>
            <a:endParaRPr lang="zh-TW" sz="6600">
              <a:latin typeface="黑体" panose="02010609060101010101" charset="-122"/>
              <a:ea typeface="黑体" panose="02010609060101010101" charset="-122"/>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EFD"/>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302607" y="2192805"/>
            <a:ext cx="4389997" cy="2473485"/>
          </a:xfrm>
          <a:prstGeom prst="rect">
            <a:avLst/>
          </a:prstGeom>
        </p:spPr>
      </p:pic>
      <p:pic>
        <p:nvPicPr>
          <p:cNvPr id="3" name="图片 2"/>
          <p:cNvPicPr>
            <a:picLocks noChangeAspect="1"/>
          </p:cNvPicPr>
          <p:nvPr/>
        </p:nvPicPr>
        <p:blipFill>
          <a:blip r:embed="rId2"/>
          <a:stretch>
            <a:fillRect/>
          </a:stretch>
        </p:blipFill>
        <p:spPr>
          <a:xfrm>
            <a:off x="11468374" y="6267038"/>
            <a:ext cx="721433" cy="592058"/>
          </a:xfrm>
          <a:prstGeom prst="rect">
            <a:avLst/>
          </a:prstGeom>
        </p:spPr>
      </p:pic>
      <p:sp>
        <p:nvSpPr>
          <p:cNvPr id="4" name="矩形 3"/>
          <p:cNvSpPr/>
          <p:nvPr/>
        </p:nvSpPr>
        <p:spPr>
          <a:xfrm>
            <a:off x="5872333" y="824494"/>
            <a:ext cx="460490" cy="894665"/>
          </a:xfrm>
          <a:prstGeom prst="rect">
            <a:avLst/>
          </a:prstGeom>
          <a:solidFill>
            <a:srgbClr val="FFFFFF"/>
          </a:solidFill>
        </p:spPr>
        <p:txBody>
          <a:bodyPr lIns="0" tIns="0" rIns="0" bIns="0">
            <a:noAutofit/>
          </a:bodyPr>
          <a:p>
            <a:pPr indent="0" algn="just">
              <a:spcAft>
                <a:spcPts val="700"/>
              </a:spcAft>
            </a:pPr>
            <a:r>
              <a:rPr lang="zh-TW" sz="3600">
                <a:solidFill>
                  <a:srgbClr val="262626"/>
                </a:solidFill>
                <a:latin typeface="黑体" panose="02010609060101010101" charset="-122"/>
                <a:ea typeface="黑体" panose="02010609060101010101" charset="-122"/>
              </a:rPr>
              <a:t>目</a:t>
            </a:r>
            <a:endParaRPr lang="zh-TW" sz="3600">
              <a:solidFill>
                <a:srgbClr val="262626"/>
              </a:solidFill>
              <a:latin typeface="黑体" panose="02010609060101010101" charset="-122"/>
              <a:ea typeface="黑体" panose="02010609060101010101" charset="-122"/>
            </a:endParaRPr>
          </a:p>
          <a:p>
            <a:pPr indent="0" algn="just"/>
            <a:r>
              <a:rPr lang="en-US" sz="2000" b="1">
                <a:solidFill>
                  <a:srgbClr val="BFBFBF"/>
                </a:solidFill>
                <a:latin typeface="Arial" panose="020B0604020202020204"/>
              </a:rPr>
              <a:t>CO</a:t>
            </a:r>
            <a:endParaRPr lang="en-US" sz="2000" b="1">
              <a:solidFill>
                <a:srgbClr val="BFBFBF"/>
              </a:solidFill>
              <a:latin typeface="Arial" panose="020B0604020202020204"/>
            </a:endParaRPr>
          </a:p>
        </p:txBody>
      </p:sp>
      <p:sp>
        <p:nvSpPr>
          <p:cNvPr id="5" name="矩形 4"/>
          <p:cNvSpPr/>
          <p:nvPr/>
        </p:nvSpPr>
        <p:spPr>
          <a:xfrm>
            <a:off x="5841634" y="2232276"/>
            <a:ext cx="214895" cy="179810"/>
          </a:xfrm>
          <a:prstGeom prst="rect">
            <a:avLst/>
          </a:prstGeom>
          <a:solidFill>
            <a:srgbClr val="62A3B7"/>
          </a:solidFill>
        </p:spPr>
        <p:txBody>
          <a:bodyPr wrap="none" lIns="0" tIns="0" rIns="0" bIns="0">
            <a:noAutofit/>
          </a:bodyPr>
          <a:p>
            <a:pPr indent="0" algn="ctr">
              <a:spcBef>
                <a:spcPts val="280"/>
              </a:spcBef>
            </a:pPr>
            <a:r>
              <a:rPr lang="zh-TW" sz="1600" b="1">
                <a:solidFill>
                  <a:srgbClr val="FFFFFF"/>
                </a:solidFill>
                <a:latin typeface="Arial" panose="020B0604020202020204"/>
                <a:ea typeface="Arial" panose="020B0604020202020204"/>
              </a:rPr>
              <a:t>01</a:t>
            </a:r>
            <a:endParaRPr lang="zh-TW" sz="1600" b="1">
              <a:solidFill>
                <a:srgbClr val="FFFFFF"/>
              </a:solidFill>
              <a:latin typeface="Arial" panose="020B0604020202020204"/>
              <a:ea typeface="Arial" panose="020B0604020202020204"/>
            </a:endParaRPr>
          </a:p>
        </p:txBody>
      </p:sp>
      <p:sp>
        <p:nvSpPr>
          <p:cNvPr id="6" name="矩形 5"/>
          <p:cNvSpPr/>
          <p:nvPr/>
        </p:nvSpPr>
        <p:spPr>
          <a:xfrm>
            <a:off x="5841634" y="3574273"/>
            <a:ext cx="241209" cy="179810"/>
          </a:xfrm>
          <a:prstGeom prst="rect">
            <a:avLst/>
          </a:prstGeom>
          <a:solidFill>
            <a:srgbClr val="6396C3"/>
          </a:solidFill>
        </p:spPr>
        <p:txBody>
          <a:bodyPr wrap="none" lIns="0" tIns="0" rIns="0" bIns="0">
            <a:noAutofit/>
          </a:bodyPr>
          <a:p>
            <a:pPr indent="0" algn="ctr">
              <a:spcBef>
                <a:spcPts val="280"/>
              </a:spcBef>
            </a:pPr>
            <a:r>
              <a:rPr lang="zh-TW" sz="1600" b="1">
                <a:solidFill>
                  <a:srgbClr val="FFFFFF"/>
                </a:solidFill>
                <a:latin typeface="Arial" panose="020B0604020202020204"/>
                <a:ea typeface="Arial" panose="020B0604020202020204"/>
              </a:rPr>
              <a:t>02</a:t>
            </a:r>
            <a:endParaRPr lang="zh-TW" sz="1600" b="1">
              <a:solidFill>
                <a:srgbClr val="FFFFFF"/>
              </a:solidFill>
              <a:latin typeface="Arial" panose="020B0604020202020204"/>
              <a:ea typeface="Arial" panose="020B0604020202020204"/>
            </a:endParaRPr>
          </a:p>
        </p:txBody>
      </p:sp>
      <p:sp>
        <p:nvSpPr>
          <p:cNvPr id="7" name="矩形 6"/>
          <p:cNvSpPr/>
          <p:nvPr/>
        </p:nvSpPr>
        <p:spPr>
          <a:xfrm>
            <a:off x="6429306" y="824494"/>
            <a:ext cx="3052386" cy="3113785"/>
          </a:xfrm>
          <a:prstGeom prst="rect">
            <a:avLst/>
          </a:prstGeom>
          <a:solidFill>
            <a:srgbClr val="FFFFFF"/>
          </a:solidFill>
        </p:spPr>
        <p:txBody>
          <a:bodyPr lIns="0" tIns="0" rIns="0" bIns="0">
            <a:noAutofit/>
          </a:bodyPr>
          <a:p>
            <a:pPr indent="139700">
              <a:spcAft>
                <a:spcPts val="630"/>
              </a:spcAft>
            </a:pPr>
            <a:r>
              <a:rPr lang="zh-TW" sz="3600">
                <a:solidFill>
                  <a:srgbClr val="262626"/>
                </a:solidFill>
                <a:latin typeface="黑体" panose="02010609060101010101" charset="-122"/>
                <a:ea typeface="黑体" panose="02010609060101010101" charset="-122"/>
              </a:rPr>
              <a:t>录</a:t>
            </a:r>
            <a:endParaRPr lang="zh-TW" sz="3600">
              <a:solidFill>
                <a:srgbClr val="262626"/>
              </a:solidFill>
              <a:latin typeface="黑体" panose="02010609060101010101" charset="-122"/>
              <a:ea typeface="黑体" panose="02010609060101010101" charset="-122"/>
            </a:endParaRPr>
          </a:p>
          <a:p>
            <a:pPr indent="0">
              <a:spcAft>
                <a:spcPts val="1750"/>
              </a:spcAft>
            </a:pPr>
            <a:r>
              <a:rPr lang="en-US" sz="2000" b="1">
                <a:solidFill>
                  <a:srgbClr val="BFBFBF"/>
                </a:solidFill>
                <a:latin typeface="Arial" panose="020B0604020202020204"/>
              </a:rPr>
              <a:t>NTENTS</a:t>
            </a:r>
            <a:endParaRPr lang="en-US" sz="2000" b="1">
              <a:solidFill>
                <a:srgbClr val="BFBFBF"/>
              </a:solidFill>
              <a:latin typeface="Arial" panose="020B0604020202020204"/>
            </a:endParaRPr>
          </a:p>
          <a:p>
            <a:pPr indent="139700">
              <a:spcAft>
                <a:spcPts val="4620"/>
              </a:spcAft>
            </a:pPr>
            <a:r>
              <a:rPr lang="en-US" sz="2000">
                <a:solidFill>
                  <a:srgbClr val="639DBD"/>
                </a:solidFill>
                <a:latin typeface="MingLiU"/>
              </a:rPr>
              <a:t>］</a:t>
            </a:r>
            <a:r>
              <a:rPr lang="zh-TW" sz="2000">
                <a:solidFill>
                  <a:srgbClr val="262626"/>
                </a:solidFill>
                <a:latin typeface="MingLiU"/>
                <a:ea typeface="MingLiU"/>
              </a:rPr>
              <a:t>洁净室定义</a:t>
            </a:r>
            <a:endParaRPr lang="zh-TW" sz="2000">
              <a:solidFill>
                <a:srgbClr val="262626"/>
              </a:solidFill>
              <a:latin typeface="MingLiU"/>
              <a:ea typeface="MingLiU"/>
            </a:endParaRPr>
          </a:p>
          <a:p>
            <a:pPr indent="139700"/>
            <a:r>
              <a:rPr lang="en-US" sz="2000">
                <a:solidFill>
                  <a:srgbClr val="639DBD"/>
                </a:solidFill>
                <a:latin typeface="MingLiU"/>
              </a:rPr>
              <a:t>］</a:t>
            </a:r>
            <a:r>
              <a:rPr lang="zh-TW" sz="2000">
                <a:solidFill>
                  <a:srgbClr val="262626"/>
                </a:solidFill>
                <a:latin typeface="MingLiU"/>
                <a:ea typeface="MingLiU"/>
              </a:rPr>
              <a:t>洁浄室检测基础了解</a:t>
            </a:r>
            <a:endParaRPr lang="zh-TW" sz="2000">
              <a:solidFill>
                <a:srgbClr val="262626"/>
              </a:solidFill>
              <a:latin typeface="MingLiU"/>
              <a:ea typeface="MingLiU"/>
            </a:endParaRPr>
          </a:p>
        </p:txBody>
      </p:sp>
      <p:sp>
        <p:nvSpPr>
          <p:cNvPr id="9" name="矩形 8"/>
          <p:cNvSpPr/>
          <p:nvPr/>
        </p:nvSpPr>
        <p:spPr>
          <a:xfrm>
            <a:off x="11117525" y="6433692"/>
            <a:ext cx="109640" cy="144725"/>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2</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4480560" y="725424"/>
            <a:ext cx="2414016" cy="484632"/>
          </a:xfrm>
          <a:prstGeom prst="rect">
            <a:avLst/>
          </a:prstGeom>
          <a:solidFill>
            <a:srgbClr val="FFFFFF"/>
          </a:solidFill>
        </p:spPr>
        <p:txBody>
          <a:bodyPr wrap="none" lIns="0" tIns="0" rIns="0" bIns="0">
            <a:noAutofit/>
          </a:bodyPr>
          <a:p>
            <a:pPr indent="0"/>
            <a:r>
              <a:rPr lang="zh-TW" sz="3600" b="1">
                <a:solidFill>
                  <a:srgbClr val="262626"/>
                </a:solidFill>
                <a:latin typeface="微软雅黑" panose="020B0503020204020204" charset="-122"/>
                <a:ea typeface="微软雅黑" panose="020B0503020204020204" charset="-122"/>
              </a:rPr>
              <a:t>洁净室定义</a:t>
            </a:r>
            <a:endParaRPr lang="zh-TW" sz="3600" b="1">
              <a:solidFill>
                <a:srgbClr val="262626"/>
              </a:solidFill>
              <a:latin typeface="微软雅黑" panose="020B0503020204020204" charset="-122"/>
              <a:ea typeface="微软雅黑" panose="020B0503020204020204" charset="-122"/>
            </a:endParaRPr>
          </a:p>
        </p:txBody>
      </p:sp>
      <p:sp>
        <p:nvSpPr>
          <p:cNvPr id="3" name="矩形 2"/>
          <p:cNvSpPr/>
          <p:nvPr/>
        </p:nvSpPr>
        <p:spPr>
          <a:xfrm>
            <a:off x="2438400" y="1609344"/>
            <a:ext cx="9104376" cy="246888"/>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洁净室</a:t>
            </a:r>
            <a:r>
              <a:rPr lang="en-US" sz="1600">
                <a:latin typeface="Arial" panose="020B0604020202020204"/>
              </a:rPr>
              <a:t>(Clean Room)</a:t>
            </a:r>
            <a:r>
              <a:rPr lang="zh-TW" sz="1600">
                <a:latin typeface="微软雅黑" panose="020B0503020204020204" charset="-122"/>
                <a:ea typeface="微软雅黑" panose="020B0503020204020204" charset="-122"/>
              </a:rPr>
              <a:t>,亦称为无尘室或清净室。它是污染控制的基础。没有洁净室，污染敏</a:t>
            </a:r>
            <a:endParaRPr lang="zh-TW" sz="1600">
              <a:latin typeface="微软雅黑" panose="020B0503020204020204" charset="-122"/>
              <a:ea typeface="微软雅黑" panose="020B0503020204020204" charset="-122"/>
            </a:endParaRPr>
          </a:p>
        </p:txBody>
      </p:sp>
      <p:sp>
        <p:nvSpPr>
          <p:cNvPr id="4" name="矩形 3"/>
          <p:cNvSpPr/>
          <p:nvPr/>
        </p:nvSpPr>
        <p:spPr>
          <a:xfrm>
            <a:off x="2063496" y="3072384"/>
            <a:ext cx="984504" cy="234696"/>
          </a:xfrm>
          <a:prstGeom prst="rect">
            <a:avLst/>
          </a:prstGeom>
          <a:solidFill>
            <a:srgbClr val="FFFFFF"/>
          </a:solidFill>
        </p:spPr>
        <p:txBody>
          <a:bodyPr wrap="none" lIns="0" tIns="0" rIns="0" bIns="0">
            <a:noAutofit/>
          </a:bodyPr>
          <a:p>
            <a:pPr indent="1397000" algn="just"/>
            <a:r>
              <a:rPr lang="zh-TW" sz="1600">
                <a:latin typeface="微软雅黑" panose="020B0503020204020204" charset="-122"/>
                <a:ea typeface="微软雅黑" panose="020B0503020204020204" charset="-122"/>
              </a:rPr>
              <a:t>净度级别。</a:t>
            </a:r>
            <a:endParaRPr lang="zh-TW" sz="1600">
              <a:latin typeface="微软雅黑" panose="020B0503020204020204" charset="-122"/>
              <a:ea typeface="微软雅黑" panose="020B0503020204020204" charset="-122"/>
            </a:endParaRPr>
          </a:p>
        </p:txBody>
      </p:sp>
      <p:sp>
        <p:nvSpPr>
          <p:cNvPr id="5" name="矩形 4"/>
          <p:cNvSpPr/>
          <p:nvPr/>
        </p:nvSpPr>
        <p:spPr>
          <a:xfrm>
            <a:off x="2380488" y="3560064"/>
            <a:ext cx="9268968" cy="240792"/>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洁净室是指将一定空间范围内之空气中的微粒子、有害空气、细菌等之污染物排除，并将室内之</a:t>
            </a:r>
            <a:endParaRPr lang="zh-TW" sz="1600">
              <a:latin typeface="微软雅黑" panose="020B0503020204020204" charset="-122"/>
              <a:ea typeface="微软雅黑" panose="020B0503020204020204" charset="-122"/>
            </a:endParaRPr>
          </a:p>
        </p:txBody>
      </p:sp>
      <p:sp>
        <p:nvSpPr>
          <p:cNvPr id="6" name="矩形 5"/>
          <p:cNvSpPr/>
          <p:nvPr/>
        </p:nvSpPr>
        <p:spPr>
          <a:xfrm>
            <a:off x="2063496" y="4041648"/>
            <a:ext cx="9433560" cy="243840"/>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温度、洁净度、室内压力、气流速度与气流分布、噪音振动及照明、静电控制在某一需求范围内,</a:t>
            </a:r>
            <a:endParaRPr lang="zh-TW" sz="1600">
              <a:latin typeface="微软雅黑" panose="020B0503020204020204" charset="-122"/>
              <a:ea typeface="微软雅黑" panose="020B0503020204020204" charset="-122"/>
            </a:endParaRPr>
          </a:p>
        </p:txBody>
      </p:sp>
      <p:sp>
        <p:nvSpPr>
          <p:cNvPr id="7" name="矩形 6"/>
          <p:cNvSpPr/>
          <p:nvPr/>
        </p:nvSpPr>
        <p:spPr>
          <a:xfrm>
            <a:off x="2075688" y="4535424"/>
            <a:ext cx="9552432" cy="240792"/>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而所给予特别设计之房间。亦即是不论外在之空气条件如何变化，其室内均能俱有维持原先所设定</a:t>
            </a:r>
            <a:endParaRPr lang="zh-TW" sz="1600">
              <a:latin typeface="微软雅黑" panose="020B0503020204020204" charset="-122"/>
              <a:ea typeface="微软雅黑" panose="020B0503020204020204" charset="-122"/>
            </a:endParaRPr>
          </a:p>
        </p:txBody>
      </p:sp>
      <p:sp>
        <p:nvSpPr>
          <p:cNvPr id="8" name="矩形 7"/>
          <p:cNvSpPr/>
          <p:nvPr/>
        </p:nvSpPr>
        <p:spPr>
          <a:xfrm>
            <a:off x="2060448" y="5023104"/>
            <a:ext cx="4322064" cy="237744"/>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要求之洁净度、温湿度及压力等性能之特性。</a:t>
            </a:r>
            <a:endParaRPr lang="zh-TW" sz="1600">
              <a:latin typeface="微软雅黑" panose="020B0503020204020204" charset="-122"/>
              <a:ea typeface="微软雅黑" panose="020B0503020204020204" charset="-122"/>
            </a:endParaRPr>
          </a:p>
        </p:txBody>
      </p:sp>
      <p:sp>
        <p:nvSpPr>
          <p:cNvPr id="10" name="矩形 9"/>
          <p:cNvSpPr/>
          <p:nvPr/>
        </p:nvSpPr>
        <p:spPr>
          <a:xfrm>
            <a:off x="676656" y="2054352"/>
            <a:ext cx="10972800" cy="771144"/>
          </a:xfrm>
          <a:prstGeom prst="rect">
            <a:avLst/>
          </a:prstGeom>
          <a:solidFill>
            <a:srgbClr val="FFFFFF"/>
          </a:solidFill>
        </p:spPr>
        <p:txBody>
          <a:bodyPr lIns="0" tIns="0" rIns="0" bIns="0">
            <a:noAutofit/>
          </a:bodyPr>
          <a:p>
            <a:pPr indent="1397000" algn="just">
              <a:lnSpc>
                <a:spcPts val="3935"/>
              </a:lnSpc>
            </a:pPr>
            <a:r>
              <a:rPr lang="zh-TW" sz="1600">
                <a:latin typeface="微软雅黑" panose="020B0503020204020204" charset="-122"/>
                <a:ea typeface="微软雅黑" panose="020B0503020204020204" charset="-122"/>
              </a:rPr>
              <a:t>感零件不可能批量生产。在</a:t>
            </a:r>
            <a:r>
              <a:rPr lang="en-US" sz="1600">
                <a:latin typeface="Arial" panose="020B0604020202020204"/>
              </a:rPr>
              <a:t>FED-STD-2</a:t>
            </a:r>
            <a:r>
              <a:rPr lang="zh-TW" sz="1600">
                <a:latin typeface="微软雅黑" panose="020B0503020204020204" charset="-122"/>
                <a:ea typeface="微软雅黑" panose="020B0503020204020204" charset="-122"/>
              </a:rPr>
              <a:t>里面，洁净室被定义为具备空气过滤、分配、优化、构造 </a:t>
            </a:r>
            <a:r>
              <a:rPr lang="en-US" sz="1600">
                <a:latin typeface="Arial" panose="020B0604020202020204"/>
              </a:rPr>
              <a:t>u , </a:t>
            </a:r>
            <a:r>
              <a:rPr lang="zh-TW" sz="1600">
                <a:latin typeface="微软雅黑" panose="020B0503020204020204" charset="-122"/>
                <a:ea typeface="微软雅黑" panose="020B0503020204020204" charset="-122"/>
              </a:rPr>
              <a:t>材料和装置的房间，其中特定的规则的操作程序以控制空气悬浮微粒浓度，从而达到适当的微粒洁</a:t>
            </a:r>
            <a:endParaRPr lang="zh-TW" sz="1600">
              <a:latin typeface="微软雅黑" panose="020B0503020204020204" charset="-122"/>
              <a:ea typeface="微软雅黑" panose="020B0503020204020204" charset="-122"/>
            </a:endParaRPr>
          </a:p>
        </p:txBody>
      </p:sp>
      <p:sp>
        <p:nvSpPr>
          <p:cNvPr id="11" name="矩形 10"/>
          <p:cNvSpPr/>
          <p:nvPr/>
        </p:nvSpPr>
        <p:spPr>
          <a:xfrm>
            <a:off x="11119104" y="6431280"/>
            <a:ext cx="1097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3</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676656" y="2054352"/>
            <a:ext cx="960120" cy="679704"/>
          </a:xfrm>
          <a:prstGeom prst="rect">
            <a:avLst/>
          </a:prstGeom>
          <a:solidFill>
            <a:srgbClr val="FFFFFF"/>
          </a:solidFill>
        </p:spPr>
        <p:txBody>
          <a:bodyPr wrap="none" lIns="0" tIns="0" rIns="0" bIns="0">
            <a:noAutofit/>
          </a:bodyPr>
          <a:p>
            <a:pPr indent="0" algn="ctr"/>
            <a:r>
              <a:rPr lang="zh-CN" sz="6900" b="1" u="sng">
                <a:solidFill>
                  <a:srgbClr val="1B57B5"/>
                </a:solidFill>
                <a:latin typeface="Arial" panose="020B0604020202020204"/>
                <a:ea typeface="Arial" panose="020B0604020202020204"/>
              </a:rPr>
              <a:t>02</a:t>
            </a:r>
            <a:endParaRPr lang="zh-CN" sz="6900" b="1" u="sng">
              <a:solidFill>
                <a:srgbClr val="1B57B5"/>
              </a:solidFill>
              <a:latin typeface="Arial" panose="020B0604020202020204"/>
              <a:ea typeface="Arial" panose="020B0604020202020204"/>
            </a:endParaRPr>
          </a:p>
        </p:txBody>
      </p:sp>
      <p:sp>
        <p:nvSpPr>
          <p:cNvPr id="3" name="矩形 2"/>
          <p:cNvSpPr/>
          <p:nvPr/>
        </p:nvSpPr>
        <p:spPr>
          <a:xfrm>
            <a:off x="3971544" y="2502408"/>
            <a:ext cx="4337304" cy="481584"/>
          </a:xfrm>
          <a:prstGeom prst="rect">
            <a:avLst/>
          </a:prstGeom>
          <a:solidFill>
            <a:srgbClr val="FFFFFF"/>
          </a:solidFill>
        </p:spPr>
        <p:txBody>
          <a:bodyPr wrap="none" lIns="0" tIns="0" rIns="0" bIns="0">
            <a:noAutofit/>
          </a:bodyPr>
          <a:p>
            <a:pPr indent="0" algn="ctr"/>
            <a:r>
              <a:rPr lang="zh-TW" sz="3600" b="1">
                <a:solidFill>
                  <a:srgbClr val="262626"/>
                </a:solidFill>
                <a:latin typeface="微软雅黑" panose="020B0503020204020204" charset="-122"/>
                <a:ea typeface="微软雅黑" panose="020B0503020204020204" charset="-122"/>
              </a:rPr>
              <a:t>洁净室检测基础了解</a:t>
            </a:r>
            <a:endParaRPr lang="zh-TW" sz="3600" b="1">
              <a:solidFill>
                <a:srgbClr val="262626"/>
              </a:solidFill>
              <a:latin typeface="微软雅黑" panose="020B0503020204020204" charset="-122"/>
              <a:ea typeface="微软雅黑" panose="020B0503020204020204" charset="-122"/>
            </a:endParaRPr>
          </a:p>
        </p:txBody>
      </p:sp>
      <p:sp>
        <p:nvSpPr>
          <p:cNvPr id="6" name="矩形 5"/>
          <p:cNvSpPr/>
          <p:nvPr/>
        </p:nvSpPr>
        <p:spPr>
          <a:xfrm>
            <a:off x="11116056" y="6431280"/>
            <a:ext cx="112776" cy="146304"/>
          </a:xfrm>
          <a:prstGeom prst="rect">
            <a:avLst/>
          </a:prstGeom>
          <a:solidFill>
            <a:srgbClr val="FFFFFF"/>
          </a:solidFill>
        </p:spPr>
        <p:txBody>
          <a:bodyPr wrap="none" lIns="0" tIns="0" rIns="0" bIns="0">
            <a:noAutofit/>
          </a:bodyPr>
          <a:p>
            <a:pPr indent="0"/>
            <a:r>
              <a:rPr lang="zh-TW" sz="1200" i="1">
                <a:solidFill>
                  <a:srgbClr val="898989"/>
                </a:solidFill>
                <a:latin typeface="Arial" panose="020B0604020202020204"/>
                <a:ea typeface="Arial" panose="020B0604020202020204"/>
              </a:rPr>
              <a:t>4</a:t>
            </a:r>
            <a:endParaRPr lang="zh-TW" sz="1200" i="1">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3" name="矩形 2"/>
          <p:cNvSpPr/>
          <p:nvPr/>
        </p:nvSpPr>
        <p:spPr>
          <a:xfrm>
            <a:off x="4760976" y="536448"/>
            <a:ext cx="2036064" cy="393192"/>
          </a:xfrm>
          <a:prstGeom prst="rect">
            <a:avLst/>
          </a:prstGeom>
          <a:solidFill>
            <a:srgbClr val="FFFFFF"/>
          </a:solidFill>
        </p:spPr>
        <p:txBody>
          <a:bodyPr wrap="none" lIns="0" tIns="0" rIns="0" bIns="0">
            <a:noAutofit/>
          </a:bodyPr>
          <a:p>
            <a:pPr indent="0"/>
            <a:r>
              <a:rPr lang="zh-TW" sz="2500">
                <a:latin typeface="MingLiU"/>
                <a:ea typeface="MingLiU"/>
              </a:rPr>
              <a:t>什么是洁净室</a:t>
            </a:r>
            <a:endParaRPr lang="zh-TW" sz="2500">
              <a:latin typeface="MingLiU"/>
              <a:ea typeface="MingLiU"/>
            </a:endParaRPr>
          </a:p>
        </p:txBody>
      </p:sp>
      <p:sp>
        <p:nvSpPr>
          <p:cNvPr id="4" name="矩形 3"/>
          <p:cNvSpPr/>
          <p:nvPr/>
        </p:nvSpPr>
        <p:spPr>
          <a:xfrm>
            <a:off x="1737360" y="1511808"/>
            <a:ext cx="8610600" cy="2676144"/>
          </a:xfrm>
          <a:prstGeom prst="rect">
            <a:avLst/>
          </a:prstGeom>
          <a:solidFill>
            <a:srgbClr val="FFFFFF"/>
          </a:solidFill>
        </p:spPr>
        <p:txBody>
          <a:bodyPr lIns="0" tIns="0" rIns="0" bIns="0">
            <a:noAutofit/>
          </a:bodyPr>
          <a:p>
            <a:pPr indent="444500" algn="just">
              <a:lnSpc>
                <a:spcPts val="3865"/>
              </a:lnSpc>
            </a:pPr>
            <a:r>
              <a:rPr lang="zh-TW" sz="1600">
                <a:latin typeface="微软雅黑" panose="020B0503020204020204" charset="-122"/>
                <a:ea typeface="微软雅黑" panose="020B0503020204020204" charset="-122"/>
              </a:rPr>
              <a:t>洁净室主要就是将一定空间范围内的空气中的微粒子、有害空气、细菌等污染物排除，并将 室内的温度、洁净度、室内压力、气流速度与气流分布、噪音振动及照明、静电控制在某一需求 范围内，以保证产品可以在稳定良好的环境下生产和制造。</a:t>
            </a:r>
            <a:endParaRPr lang="zh-TW" sz="1600">
              <a:latin typeface="微软雅黑" panose="020B0503020204020204" charset="-122"/>
              <a:ea typeface="微软雅黑" panose="020B0503020204020204" charset="-122"/>
            </a:endParaRPr>
          </a:p>
          <a:p>
            <a:pPr indent="444500">
              <a:lnSpc>
                <a:spcPts val="3865"/>
              </a:lnSpc>
            </a:pPr>
            <a:r>
              <a:rPr lang="zh-TW" sz="1600">
                <a:latin typeface="微软雅黑" panose="020B0503020204020204" charset="-122"/>
                <a:ea typeface="微软雅黑" panose="020B0503020204020204" charset="-122"/>
              </a:rPr>
              <a:t>达到要求的这样一个稳定生产环境即称为无尘车间，也叫洁净厂房、洁净室</a:t>
            </a:r>
            <a:r>
              <a:rPr lang="en-US" sz="1600">
                <a:latin typeface="Arial" panose="020B0604020202020204"/>
              </a:rPr>
              <a:t>(Clean Room</a:t>
            </a:r>
            <a:r>
              <a:rPr lang="en-US" sz="1600">
                <a:latin typeface="微软雅黑" panose="020B0503020204020204" charset="-122"/>
              </a:rPr>
              <a:t>)</a:t>
            </a:r>
            <a:r>
              <a:rPr lang="zh-TW" sz="1600">
                <a:latin typeface="微软雅黑" panose="020B0503020204020204" charset="-122"/>
                <a:ea typeface="微软雅黑" panose="020B0503020204020204" charset="-122"/>
              </a:rPr>
              <a:t>、 无尘室。无论外部条件怎么变化，其室内均能维持符合原先设定要求的洁净度、温湿度及压力等 性能。</a:t>
            </a:r>
            <a:endParaRPr lang="zh-TW" sz="1600">
              <a:latin typeface="微软雅黑" panose="020B0503020204020204" charset="-122"/>
              <a:ea typeface="微软雅黑" panose="020B0503020204020204" charset="-122"/>
            </a:endParaRPr>
          </a:p>
        </p:txBody>
      </p:sp>
      <p:sp>
        <p:nvSpPr>
          <p:cNvPr id="5" name="矩形 4"/>
          <p:cNvSpPr/>
          <p:nvPr/>
        </p:nvSpPr>
        <p:spPr>
          <a:xfrm>
            <a:off x="11119104" y="6431280"/>
            <a:ext cx="1097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5</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986155" y="557784"/>
            <a:ext cx="10344912" cy="844296"/>
          </a:xfrm>
          <a:prstGeom prst="rect">
            <a:avLst/>
          </a:prstGeom>
          <a:solidFill>
            <a:srgbClr val="FFFFFF"/>
          </a:solidFill>
        </p:spPr>
        <p:txBody>
          <a:bodyPr lIns="0" tIns="0" rIns="0" bIns="0">
            <a:noAutofit/>
          </a:bodyPr>
          <a:p>
            <a:pPr indent="0" algn="r">
              <a:lnSpc>
                <a:spcPts val="2425"/>
              </a:lnSpc>
            </a:pPr>
            <a:endParaRPr lang="en-US" sz="3700" b="1">
              <a:solidFill>
                <a:srgbClr val="1B57B5"/>
              </a:solidFill>
              <a:latin typeface="Arial" panose="020B0604020202020204"/>
            </a:endParaRPr>
          </a:p>
          <a:p>
            <a:pPr indent="0" algn="r">
              <a:lnSpc>
                <a:spcPts val="2425"/>
              </a:lnSpc>
            </a:pPr>
            <a:r>
              <a:rPr lang="zh-TW" sz="2500">
                <a:latin typeface="MingLiU"/>
                <a:ea typeface="MingLiU"/>
              </a:rPr>
              <a:t>为什么要做洁净室检测？            </a:t>
            </a:r>
            <a:endParaRPr lang="zh-TW" sz="1100">
              <a:latin typeface="微软雅黑" panose="020B0503020204020204" charset="-122"/>
              <a:ea typeface="微软雅黑" panose="020B0503020204020204" charset="-122"/>
            </a:endParaRPr>
          </a:p>
        </p:txBody>
      </p:sp>
      <p:sp>
        <p:nvSpPr>
          <p:cNvPr id="3" name="矩形 2"/>
          <p:cNvSpPr/>
          <p:nvPr/>
        </p:nvSpPr>
        <p:spPr>
          <a:xfrm>
            <a:off x="1737360" y="1530096"/>
            <a:ext cx="10344912" cy="1716024"/>
          </a:xfrm>
          <a:prstGeom prst="rect">
            <a:avLst/>
          </a:prstGeom>
          <a:solidFill>
            <a:srgbClr val="FFFFFF"/>
          </a:solidFill>
        </p:spPr>
        <p:txBody>
          <a:bodyPr lIns="0" tIns="0" rIns="0" bIns="0">
            <a:noAutofit/>
          </a:bodyPr>
          <a:p>
            <a:pPr indent="355600">
              <a:spcAft>
                <a:spcPts val="1260"/>
              </a:spcAft>
            </a:pPr>
            <a:r>
              <a:rPr lang="zh-TW" sz="1600">
                <a:latin typeface="微软雅黑" panose="020B0503020204020204" charset="-122"/>
                <a:ea typeface="微软雅黑" panose="020B0503020204020204" charset="-122"/>
              </a:rPr>
              <a:t>洁净车间是对空气密度和湿度等环境有着严格要求的车间，因此</a:t>
            </a:r>
            <a:r>
              <a:rPr lang="zh-TW" sz="1600" b="1">
                <a:latin typeface="微软雅黑" panose="020B0503020204020204" charset="-122"/>
                <a:ea typeface="微软雅黑" panose="020B0503020204020204" charset="-122"/>
              </a:rPr>
              <a:t>在使用过程中需要经常检测</a:t>
            </a:r>
            <a:endParaRPr lang="zh-TW" sz="1600" b="1">
              <a:latin typeface="微软雅黑" panose="020B0503020204020204" charset="-122"/>
              <a:ea typeface="微软雅黑" panose="020B0503020204020204" charset="-122"/>
            </a:endParaRPr>
          </a:p>
          <a:p>
            <a:pPr indent="0">
              <a:spcAft>
                <a:spcPts val="1050"/>
              </a:spcAft>
            </a:pPr>
            <a:r>
              <a:rPr lang="zh-TW" sz="1600">
                <a:latin typeface="微软雅黑" panose="020B0503020204020204" charset="-122"/>
                <a:ea typeface="微软雅黑" panose="020B0503020204020204" charset="-122"/>
              </a:rPr>
              <a:t>其空气质量度，这样才</a:t>
            </a:r>
            <a:r>
              <a:rPr lang="zh-TW" sz="1600" b="1">
                <a:latin typeface="微软雅黑" panose="020B0503020204020204" charset="-122"/>
                <a:ea typeface="微软雅黑" panose="020B0503020204020204" charset="-122"/>
              </a:rPr>
              <a:t>能保障其正常使用；</a:t>
            </a:r>
            <a:endParaRPr lang="zh-TW" sz="1600" b="1">
              <a:latin typeface="微软雅黑" panose="020B0503020204020204" charset="-122"/>
              <a:ea typeface="微软雅黑" panose="020B0503020204020204" charset="-122"/>
            </a:endParaRPr>
          </a:p>
          <a:p>
            <a:pPr indent="355600">
              <a:spcAft>
                <a:spcPts val="1050"/>
              </a:spcAft>
            </a:pPr>
            <a:r>
              <a:rPr lang="zh-TW" sz="1600">
                <a:latin typeface="微软雅黑" panose="020B0503020204020204" charset="-122"/>
                <a:ea typeface="微软雅黑" panose="020B0503020204020204" charset="-122"/>
              </a:rPr>
              <a:t>洁净室（区）投入运行后，为了检测其综合性能是否可以做到</a:t>
            </a:r>
            <a:r>
              <a:rPr lang="zh-TW" sz="1600" b="1">
                <a:latin typeface="微软雅黑" panose="020B0503020204020204" charset="-122"/>
                <a:ea typeface="微软雅黑" panose="020B0503020204020204" charset="-122"/>
              </a:rPr>
              <a:t>始终符合设计要求、标准规范</a:t>
            </a:r>
            <a:endParaRPr lang="zh-TW" sz="1600" b="1">
              <a:latin typeface="微软雅黑" panose="020B0503020204020204" charset="-122"/>
              <a:ea typeface="微软雅黑" panose="020B0503020204020204" charset="-122"/>
            </a:endParaRPr>
          </a:p>
          <a:p>
            <a:pPr indent="0"/>
            <a:r>
              <a:rPr lang="zh-TW" sz="1600" b="1">
                <a:latin typeface="微软雅黑" panose="020B0503020204020204" charset="-122"/>
                <a:ea typeface="微软雅黑" panose="020B0503020204020204" charset="-122"/>
              </a:rPr>
              <a:t>的规定和满足业主的产品生产质量要求，</a:t>
            </a:r>
            <a:r>
              <a:rPr lang="zh-TW" sz="1600">
                <a:latin typeface="微软雅黑" panose="020B0503020204020204" charset="-122"/>
                <a:ea typeface="微软雅黑" panose="020B0503020204020204" charset="-122"/>
              </a:rPr>
              <a:t>需对洁净室（区）进行监</a:t>
            </a:r>
            <a:r>
              <a:rPr lang="zh-TW" sz="1600" b="1">
                <a:latin typeface="微软雅黑" panose="020B0503020204020204" charset="-122"/>
                <a:ea typeface="微软雅黑" panose="020B0503020204020204" charset="-122"/>
              </a:rPr>
              <a:t>测和定期性能测试。</a:t>
            </a:r>
            <a:endParaRPr lang="zh-TW" sz="1600" b="1">
              <a:latin typeface="微软雅黑" panose="020B0503020204020204" charset="-122"/>
              <a:ea typeface="微软雅黑" panose="020B0503020204020204" charset="-122"/>
            </a:endParaRPr>
          </a:p>
        </p:txBody>
      </p:sp>
      <p:sp>
        <p:nvSpPr>
          <p:cNvPr id="4" name="矩形 3"/>
          <p:cNvSpPr/>
          <p:nvPr/>
        </p:nvSpPr>
        <p:spPr>
          <a:xfrm>
            <a:off x="11116056" y="6431280"/>
            <a:ext cx="112776" cy="146304"/>
          </a:xfrm>
          <a:prstGeom prst="rect">
            <a:avLst/>
          </a:prstGeom>
          <a:solidFill>
            <a:srgbClr val="FFFFFF"/>
          </a:solidFill>
        </p:spPr>
        <p:txBody>
          <a:bodyPr wrap="none" lIns="0" tIns="0" rIns="0" bIns="0">
            <a:noAutofit/>
          </a:bodyPr>
          <a:p>
            <a:pPr indent="0"/>
            <a:r>
              <a:rPr lang="zh-TW" sz="1200">
                <a:solidFill>
                  <a:srgbClr val="898989"/>
                </a:solidFill>
                <a:latin typeface="Arial" panose="020B0604020202020204"/>
                <a:ea typeface="Arial" panose="020B0604020202020204"/>
              </a:rPr>
              <a:t>6</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2" name="矩形 1"/>
          <p:cNvSpPr/>
          <p:nvPr/>
        </p:nvSpPr>
        <p:spPr>
          <a:xfrm>
            <a:off x="1749552" y="54864"/>
            <a:ext cx="10332720" cy="5111496"/>
          </a:xfrm>
          <a:prstGeom prst="rect">
            <a:avLst/>
          </a:prstGeom>
          <a:solidFill>
            <a:srgbClr val="FFFFFF"/>
          </a:solidFill>
        </p:spPr>
        <p:txBody>
          <a:bodyPr lIns="0" tIns="0" rIns="0" bIns="0">
            <a:noAutofit/>
          </a:bodyPr>
          <a:p>
            <a:pPr indent="0" algn="r">
              <a:lnSpc>
                <a:spcPts val="2110"/>
              </a:lnSpc>
            </a:pPr>
            <a:endParaRPr lang="en-US" sz="3700" b="1">
              <a:solidFill>
                <a:srgbClr val="1B57B5"/>
              </a:solidFill>
              <a:latin typeface="Arial" panose="020B0604020202020204"/>
            </a:endParaRPr>
          </a:p>
          <a:p>
            <a:pPr indent="0" algn="r">
              <a:lnSpc>
                <a:spcPts val="2110"/>
              </a:lnSpc>
              <a:spcAft>
                <a:spcPts val="3150"/>
              </a:spcAft>
            </a:pPr>
            <a:r>
              <a:rPr lang="zh-TW" sz="2500">
                <a:latin typeface="MingLiU"/>
                <a:ea typeface="MingLiU"/>
              </a:rPr>
              <a:t>洁净室多久需要检测            </a:t>
            </a:r>
            <a:endParaRPr lang="zh-TW" sz="1100">
              <a:latin typeface="微软雅黑" panose="020B0503020204020204" charset="-122"/>
              <a:ea typeface="微软雅黑" panose="020B0503020204020204" charset="-122"/>
            </a:endParaRPr>
          </a:p>
          <a:p>
            <a:pPr indent="406400">
              <a:spcAft>
                <a:spcPts val="1120"/>
              </a:spcAft>
            </a:pPr>
            <a:r>
              <a:rPr lang="zh-TW" sz="1600">
                <a:latin typeface="微软雅黑" panose="020B0503020204020204" charset="-122"/>
                <a:ea typeface="微软雅黑" panose="020B0503020204020204" charset="-122"/>
              </a:rPr>
              <a:t>为了保证洁净车间或洁净区运行中始终符合要求，洁净车间</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区</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检测的基本内容包含空气洁净</a:t>
            </a:r>
            <a:endParaRPr lang="zh-TW" sz="1600">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度等级、静压差和风速、风量的测定。《洁</a:t>
            </a:r>
            <a:r>
              <a:rPr lang="zh-TW" sz="1600" b="1">
                <a:latin typeface="微软雅黑" panose="020B0503020204020204" charset="-122"/>
                <a:ea typeface="微软雅黑" panose="020B0503020204020204" charset="-122"/>
              </a:rPr>
              <a:t>净厂房设计规范》规定:空气洁净度等级</a:t>
            </a:r>
            <a:r>
              <a:rPr lang="en-US" sz="1600" b="1">
                <a:latin typeface="Arial" panose="020B0604020202020204"/>
              </a:rPr>
              <a:t>W5</a:t>
            </a:r>
            <a:r>
              <a:rPr lang="zh-TW" sz="1600" b="1">
                <a:latin typeface="微软雅黑" panose="020B0503020204020204" charset="-122"/>
                <a:ea typeface="微软雅黑" panose="020B0503020204020204" charset="-122"/>
              </a:rPr>
              <a:t>微米尘粒，</a:t>
            </a:r>
            <a:endParaRPr lang="zh-TW" sz="1600" b="1">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空气洁净度等级测试最</a:t>
            </a:r>
            <a:r>
              <a:rPr lang="zh-TW" sz="1600" b="1">
                <a:latin typeface="微软雅黑" panose="020B0503020204020204" charset="-122"/>
                <a:ea typeface="微软雅黑" panose="020B0503020204020204" charset="-122"/>
              </a:rPr>
              <a:t>长时间间隔为</a:t>
            </a:r>
            <a:r>
              <a:rPr lang="zh-TW" sz="1600" b="1">
                <a:latin typeface="Arial" panose="020B0604020202020204"/>
                <a:ea typeface="Arial" panose="020B0604020202020204"/>
              </a:rPr>
              <a:t>6</a:t>
            </a:r>
            <a:r>
              <a:rPr lang="zh-TW" sz="1600" b="1">
                <a:latin typeface="微软雅黑" panose="020B0503020204020204" charset="-122"/>
                <a:ea typeface="微软雅黑" panose="020B0503020204020204" charset="-122"/>
              </a:rPr>
              <a:t>个月;空气洁净度等级</a:t>
            </a:r>
            <a:r>
              <a:rPr lang="zh-TW" sz="1600" b="1">
                <a:latin typeface="Arial" panose="020B0604020202020204"/>
                <a:ea typeface="Arial" panose="020B0604020202020204"/>
              </a:rPr>
              <a:t>＞5</a:t>
            </a:r>
            <a:r>
              <a:rPr lang="zh-TW" sz="1600" b="1">
                <a:latin typeface="微软雅黑" panose="020B0503020204020204" charset="-122"/>
                <a:ea typeface="微软雅黑" panose="020B0503020204020204" charset="-122"/>
              </a:rPr>
              <a:t>微米尘粒，空气洁净度等级测试最</a:t>
            </a:r>
            <a:endParaRPr lang="zh-TW" sz="1600" b="1">
              <a:latin typeface="微软雅黑" panose="020B0503020204020204" charset="-122"/>
              <a:ea typeface="微软雅黑" panose="020B0503020204020204" charset="-122"/>
            </a:endParaRPr>
          </a:p>
          <a:p>
            <a:pPr indent="0">
              <a:spcAft>
                <a:spcPts val="1120"/>
              </a:spcAft>
            </a:pPr>
            <a:r>
              <a:rPr lang="zh-TW" sz="1600" b="1">
                <a:latin typeface="微软雅黑" panose="020B0503020204020204" charset="-122"/>
                <a:ea typeface="微软雅黑" panose="020B0503020204020204" charset="-122"/>
              </a:rPr>
              <a:t>长时间间隔为</a:t>
            </a:r>
            <a:r>
              <a:rPr lang="zh-TW" sz="1600" b="1">
                <a:latin typeface="Arial" panose="020B0604020202020204"/>
                <a:ea typeface="Arial" panose="020B0604020202020204"/>
              </a:rPr>
              <a:t>12</a:t>
            </a:r>
            <a:r>
              <a:rPr lang="zh-TW" sz="1600" b="1">
                <a:latin typeface="微软雅黑" panose="020B0503020204020204" charset="-122"/>
                <a:ea typeface="微软雅黑" panose="020B0503020204020204" charset="-122"/>
              </a:rPr>
              <a:t>个月;静压差和风量（风速）测试最长时间间隔为</a:t>
            </a:r>
            <a:r>
              <a:rPr lang="zh-TW" sz="1600" b="1">
                <a:latin typeface="Arial" panose="020B0604020202020204"/>
                <a:ea typeface="Arial" panose="020B0604020202020204"/>
              </a:rPr>
              <a:t>12</a:t>
            </a:r>
            <a:r>
              <a:rPr lang="zh-TW" sz="1600" b="1">
                <a:latin typeface="微软雅黑" panose="020B0503020204020204" charset="-122"/>
                <a:ea typeface="微软雅黑" panose="020B0503020204020204" charset="-122"/>
              </a:rPr>
              <a:t>个月.</a:t>
            </a:r>
            <a:endParaRPr lang="zh-TW" sz="1600" b="1">
              <a:latin typeface="微软雅黑" panose="020B0503020204020204" charset="-122"/>
              <a:ea typeface="微软雅黑" panose="020B0503020204020204" charset="-122"/>
            </a:endParaRPr>
          </a:p>
          <a:p>
            <a:pPr indent="406400">
              <a:spcAft>
                <a:spcPts val="1120"/>
              </a:spcAft>
            </a:pPr>
            <a:r>
              <a:rPr lang="zh-TW" sz="1600">
                <a:latin typeface="微软雅黑" panose="020B0503020204020204" charset="-122"/>
                <a:ea typeface="微软雅黑" panose="020B0503020204020204" charset="-122"/>
              </a:rPr>
              <a:t>由于各行各业的产品生产工艺或洁净车间的实际使用情况的不同，洁净车间</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区</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检测时不是所</a:t>
            </a:r>
            <a:endParaRPr lang="zh-TW" sz="1600">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有的检测项目都是必测的检测内容，应按具体洁净车间的实际情况，由业主与检测单位协商确定，</a:t>
            </a:r>
            <a:endParaRPr lang="zh-TW" sz="1600">
              <a:latin typeface="微软雅黑" panose="020B0503020204020204" charset="-122"/>
              <a:ea typeface="微软雅黑" panose="020B0503020204020204" charset="-122"/>
            </a:endParaRPr>
          </a:p>
          <a:p>
            <a:pPr indent="0">
              <a:spcAft>
                <a:spcPts val="1120"/>
              </a:spcAft>
            </a:pPr>
            <a:r>
              <a:rPr lang="zh-TW" sz="1600">
                <a:latin typeface="微软雅黑" panose="020B0503020204020204" charset="-122"/>
                <a:ea typeface="微软雅黑" panose="020B0503020204020204" charset="-122"/>
              </a:rPr>
              <a:t>洁净车间</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区</a:t>
            </a:r>
            <a:r>
              <a:rPr lang="zh-TW" sz="1600" b="1">
                <a:latin typeface="微软雅黑" panose="020B0503020204020204" charset="-122"/>
                <a:ea typeface="微软雅黑" panose="020B0503020204020204" charset="-122"/>
              </a:rPr>
              <a:t>）</a:t>
            </a:r>
            <a:r>
              <a:rPr lang="zh-TW" sz="1600">
                <a:latin typeface="微软雅黑" panose="020B0503020204020204" charset="-122"/>
                <a:ea typeface="微软雅黑" panose="020B0503020204020204" charset="-122"/>
              </a:rPr>
              <a:t>洽商选择的测试要求如下:</a:t>
            </a:r>
            <a:r>
              <a:rPr lang="zh-TW" sz="1600" b="1">
                <a:latin typeface="微软雅黑" panose="020B0503020204020204" charset="-122"/>
                <a:ea typeface="微软雅黑" panose="020B0503020204020204" charset="-122"/>
              </a:rPr>
              <a:t>过滤器泄漏、气流流型、自净时间、污染泄漏、照度、微</a:t>
            </a:r>
            <a:endParaRPr lang="zh-TW" sz="1600" b="1">
              <a:latin typeface="微软雅黑" panose="020B0503020204020204" charset="-122"/>
              <a:ea typeface="微软雅黑" panose="020B0503020204020204" charset="-122"/>
            </a:endParaRPr>
          </a:p>
          <a:p>
            <a:pPr indent="0"/>
            <a:r>
              <a:rPr lang="zh-TW" sz="1600" b="1">
                <a:latin typeface="微软雅黑" panose="020B0503020204020204" charset="-122"/>
                <a:ea typeface="微软雅黑" panose="020B0503020204020204" charset="-122"/>
              </a:rPr>
              <a:t>振的最长检测间隔时间为</a:t>
            </a:r>
            <a:r>
              <a:rPr lang="zh-TW" sz="1600" b="1">
                <a:latin typeface="Arial" panose="020B0604020202020204"/>
                <a:ea typeface="Arial" panose="020B0604020202020204"/>
              </a:rPr>
              <a:t>24</a:t>
            </a:r>
            <a:r>
              <a:rPr lang="zh-TW" sz="1600" b="1">
                <a:latin typeface="微软雅黑" panose="020B0503020204020204" charset="-122"/>
                <a:ea typeface="微软雅黑" panose="020B0503020204020204" charset="-122"/>
              </a:rPr>
              <a:t>个月;温度、相对湿度、噪声的最长检测间隔时间为</a:t>
            </a:r>
            <a:r>
              <a:rPr lang="zh-TW" sz="1600" b="1">
                <a:latin typeface="Arial" panose="020B0604020202020204"/>
                <a:ea typeface="Arial" panose="020B0604020202020204"/>
              </a:rPr>
              <a:t>12</a:t>
            </a:r>
            <a:r>
              <a:rPr lang="zh-TW" sz="1600" b="1">
                <a:latin typeface="微软雅黑" panose="020B0503020204020204" charset="-122"/>
                <a:ea typeface="微软雅黑" panose="020B0503020204020204" charset="-122"/>
              </a:rPr>
              <a:t>个月。</a:t>
            </a:r>
            <a:endParaRPr lang="zh-TW" sz="1600" b="1">
              <a:latin typeface="微软雅黑" panose="020B0503020204020204" charset="-122"/>
              <a:ea typeface="微软雅黑" panose="020B0503020204020204" charset="-122"/>
            </a:endParaRPr>
          </a:p>
        </p:txBody>
      </p:sp>
      <p:sp>
        <p:nvSpPr>
          <p:cNvPr id="3" name="矩形 2"/>
          <p:cNvSpPr/>
          <p:nvPr/>
        </p:nvSpPr>
        <p:spPr>
          <a:xfrm>
            <a:off x="11119104" y="6431280"/>
            <a:ext cx="106680"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7</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pic>
        <p:nvPicPr>
          <p:cNvPr id="2" name="图片 1"/>
          <p:cNvPicPr>
            <a:picLocks noChangeAspect="1"/>
          </p:cNvPicPr>
          <p:nvPr/>
        </p:nvPicPr>
        <p:blipFill>
          <a:blip r:embed="rId1"/>
          <a:stretch>
            <a:fillRect/>
          </a:stretch>
        </p:blipFill>
        <p:spPr>
          <a:xfrm>
            <a:off x="5215128" y="6050280"/>
            <a:ext cx="1700784" cy="807720"/>
          </a:xfrm>
          <a:prstGeom prst="rect">
            <a:avLst/>
          </a:prstGeom>
        </p:spPr>
      </p:pic>
      <p:sp>
        <p:nvSpPr>
          <p:cNvPr id="3" name="矩形 2"/>
          <p:cNvSpPr/>
          <p:nvPr/>
        </p:nvSpPr>
        <p:spPr>
          <a:xfrm>
            <a:off x="4581144" y="484632"/>
            <a:ext cx="3304032" cy="341376"/>
          </a:xfrm>
          <a:prstGeom prst="rect">
            <a:avLst/>
          </a:prstGeom>
          <a:solidFill>
            <a:srgbClr val="FFFFFF"/>
          </a:solidFill>
        </p:spPr>
        <p:txBody>
          <a:bodyPr wrap="none" lIns="0" tIns="0" rIns="0" bIns="0">
            <a:noAutofit/>
          </a:bodyPr>
          <a:p>
            <a:pPr indent="0"/>
            <a:r>
              <a:rPr lang="zh-TW" sz="2500">
                <a:latin typeface="MingLiU"/>
                <a:ea typeface="MingLiU"/>
              </a:rPr>
              <a:t>洁净室检测范围及依据</a:t>
            </a:r>
            <a:endParaRPr lang="zh-TW" sz="2500">
              <a:latin typeface="MingLiU"/>
              <a:ea typeface="MingLiU"/>
            </a:endParaRPr>
          </a:p>
        </p:txBody>
      </p:sp>
      <p:sp>
        <p:nvSpPr>
          <p:cNvPr id="4" name="矩形 3"/>
          <p:cNvSpPr/>
          <p:nvPr/>
        </p:nvSpPr>
        <p:spPr>
          <a:xfrm>
            <a:off x="728472" y="1115568"/>
            <a:ext cx="11006328" cy="237744"/>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检测范围：洁净室空气洁净度等级检验评定、工程竣工验收的检测，综合性能全面评定及定期综合性能检测三大类；对应企</a:t>
            </a:r>
            <a:endParaRPr lang="zh-TW" sz="1600">
              <a:latin typeface="微软雅黑" panose="020B0503020204020204" charset="-122"/>
              <a:ea typeface="微软雅黑" panose="020B0503020204020204" charset="-122"/>
            </a:endParaRPr>
          </a:p>
        </p:txBody>
      </p:sp>
      <p:sp>
        <p:nvSpPr>
          <p:cNvPr id="5" name="矩形 4"/>
          <p:cNvSpPr/>
          <p:nvPr/>
        </p:nvSpPr>
        <p:spPr>
          <a:xfrm>
            <a:off x="390144" y="1606296"/>
            <a:ext cx="7004304" cy="231648"/>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业包括食品洁净室、保健品净化车间、化妆品洁净工程、桶装水百级灌装车间、</a:t>
            </a:r>
            <a:endParaRPr lang="zh-TW" sz="1600">
              <a:latin typeface="微软雅黑" panose="020B0503020204020204" charset="-122"/>
              <a:ea typeface="微软雅黑" panose="020B0503020204020204" charset="-122"/>
            </a:endParaRPr>
          </a:p>
        </p:txBody>
      </p:sp>
      <p:sp>
        <p:nvSpPr>
          <p:cNvPr id="6" name="矩形 5"/>
          <p:cNvSpPr/>
          <p:nvPr/>
        </p:nvSpPr>
        <p:spPr>
          <a:xfrm>
            <a:off x="7510272" y="1606296"/>
            <a:ext cx="4142232" cy="231648"/>
          </a:xfrm>
          <a:prstGeom prst="rect">
            <a:avLst/>
          </a:prstGeom>
          <a:solidFill>
            <a:srgbClr val="FFFFFF"/>
          </a:solidFill>
        </p:spPr>
        <p:txBody>
          <a:bodyPr wrap="none" lIns="0" tIns="0" rIns="0" bIns="0">
            <a:noAutofit/>
          </a:bodyPr>
          <a:p>
            <a:pPr indent="0" algn="r"/>
            <a:r>
              <a:rPr lang="zh-TW" sz="1600">
                <a:latin typeface="微软雅黑" panose="020B0503020204020204" charset="-122"/>
                <a:ea typeface="微软雅黑" panose="020B0503020204020204" charset="-122"/>
              </a:rPr>
              <a:t>电子产品洁净生产车间、</a:t>
            </a:r>
            <a:r>
              <a:rPr lang="en-US" sz="1600">
                <a:latin typeface="Arial" panose="020B0604020202020204"/>
              </a:rPr>
              <a:t>GMP</a:t>
            </a:r>
            <a:r>
              <a:rPr lang="zh-TW" sz="1600">
                <a:latin typeface="微软雅黑" panose="020B0503020204020204" charset="-122"/>
                <a:ea typeface="微软雅黑" panose="020B0503020204020204" charset="-122"/>
              </a:rPr>
              <a:t>净化车间、医院</a:t>
            </a:r>
            <a:endParaRPr lang="zh-TW" sz="1600">
              <a:latin typeface="微软雅黑" panose="020B0503020204020204" charset="-122"/>
              <a:ea typeface="微软雅黑" panose="020B0503020204020204" charset="-122"/>
            </a:endParaRPr>
          </a:p>
        </p:txBody>
      </p:sp>
      <p:sp>
        <p:nvSpPr>
          <p:cNvPr id="7" name="矩形 6"/>
          <p:cNvSpPr/>
          <p:nvPr/>
        </p:nvSpPr>
        <p:spPr>
          <a:xfrm>
            <a:off x="390144" y="2093976"/>
            <a:ext cx="7004304" cy="231648"/>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手术室、动物实验室、生物安全实验室、生物安全柜、超净工作台、无尘车间、</a:t>
            </a:r>
            <a:endParaRPr lang="zh-TW" sz="1600">
              <a:latin typeface="微软雅黑" panose="020B0503020204020204" charset="-122"/>
              <a:ea typeface="微软雅黑" panose="020B0503020204020204" charset="-122"/>
            </a:endParaRPr>
          </a:p>
        </p:txBody>
      </p:sp>
      <p:sp>
        <p:nvSpPr>
          <p:cNvPr id="8" name="矩形 7"/>
          <p:cNvSpPr/>
          <p:nvPr/>
        </p:nvSpPr>
        <p:spPr>
          <a:xfrm>
            <a:off x="7501128" y="2093976"/>
            <a:ext cx="1115568" cy="231648"/>
          </a:xfrm>
          <a:prstGeom prst="rect">
            <a:avLst/>
          </a:prstGeom>
          <a:solidFill>
            <a:srgbClr val="FFFFFF"/>
          </a:solidFill>
        </p:spPr>
        <p:txBody>
          <a:bodyPr wrap="none" lIns="0" tIns="0" rIns="0" bIns="0">
            <a:noAutofit/>
          </a:bodyPr>
          <a:p>
            <a:pPr indent="0"/>
            <a:r>
              <a:rPr lang="zh-TW" sz="1600">
                <a:latin typeface="微软雅黑" panose="020B0503020204020204" charset="-122"/>
                <a:ea typeface="微软雅黑" panose="020B0503020204020204" charset="-122"/>
              </a:rPr>
              <a:t>无菌车间等。</a:t>
            </a:r>
            <a:endParaRPr lang="zh-TW" sz="1600">
              <a:latin typeface="微软雅黑" panose="020B0503020204020204" charset="-122"/>
              <a:ea typeface="微软雅黑" panose="020B0503020204020204" charset="-122"/>
            </a:endParaRPr>
          </a:p>
        </p:txBody>
      </p:sp>
      <p:sp>
        <p:nvSpPr>
          <p:cNvPr id="9" name="矩形 8"/>
          <p:cNvSpPr/>
          <p:nvPr/>
        </p:nvSpPr>
        <p:spPr>
          <a:xfrm>
            <a:off x="765048" y="2587752"/>
            <a:ext cx="6665976" cy="216408"/>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检测项目：洁净间的尘埃粒子数、沉降菌、浮游菌、压差、换气次数，风速、新风量、</a:t>
            </a:r>
            <a:endParaRPr lang="zh-TW" sz="1400">
              <a:latin typeface="微软雅黑" panose="020B0503020204020204" charset="-122"/>
              <a:ea typeface="微软雅黑" panose="020B0503020204020204" charset="-122"/>
            </a:endParaRPr>
          </a:p>
        </p:txBody>
      </p:sp>
      <p:sp>
        <p:nvSpPr>
          <p:cNvPr id="10" name="矩形 9"/>
          <p:cNvSpPr/>
          <p:nvPr/>
        </p:nvSpPr>
        <p:spPr>
          <a:xfrm>
            <a:off x="7525512" y="2587752"/>
            <a:ext cx="2572512" cy="213360"/>
          </a:xfrm>
          <a:prstGeom prst="rect">
            <a:avLst/>
          </a:prstGeom>
          <a:solidFill>
            <a:srgbClr val="FFFFFF"/>
          </a:solidFill>
        </p:spPr>
        <p:txBody>
          <a:bodyPr wrap="none" lIns="0" tIns="0" rIns="0" bIns="0">
            <a:noAutofit/>
          </a:bodyPr>
          <a:p>
            <a:pPr indent="0" algn="ctr"/>
            <a:r>
              <a:rPr lang="zh-TW" sz="1400">
                <a:latin typeface="微软雅黑" panose="020B0503020204020204" charset="-122"/>
                <a:ea typeface="微软雅黑" panose="020B0503020204020204" charset="-122"/>
              </a:rPr>
              <a:t>照度、噪声、温度、相对湿度等。</a:t>
            </a:r>
            <a:endParaRPr lang="zh-TW" sz="1400">
              <a:latin typeface="微软雅黑" panose="020B0503020204020204" charset="-122"/>
              <a:ea typeface="微软雅黑" panose="020B0503020204020204" charset="-122"/>
            </a:endParaRPr>
          </a:p>
        </p:txBody>
      </p:sp>
      <p:sp>
        <p:nvSpPr>
          <p:cNvPr id="11" name="矩形 10"/>
          <p:cNvSpPr/>
          <p:nvPr/>
        </p:nvSpPr>
        <p:spPr>
          <a:xfrm>
            <a:off x="390144" y="3035808"/>
            <a:ext cx="1155192" cy="213360"/>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参照检测标准:</a:t>
            </a:r>
            <a:endParaRPr lang="zh-TW" sz="1400">
              <a:latin typeface="微软雅黑" panose="020B0503020204020204" charset="-122"/>
              <a:ea typeface="微软雅黑" panose="020B0503020204020204" charset="-122"/>
            </a:endParaRPr>
          </a:p>
        </p:txBody>
      </p:sp>
      <p:sp>
        <p:nvSpPr>
          <p:cNvPr id="12" name="矩形 11"/>
          <p:cNvSpPr/>
          <p:nvPr/>
        </p:nvSpPr>
        <p:spPr>
          <a:xfrm>
            <a:off x="624840" y="3465576"/>
            <a:ext cx="2901696" cy="213360"/>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《洁净厂房设计规范》</a:t>
            </a:r>
            <a:r>
              <a:rPr lang="en-US" sz="1400">
                <a:latin typeface="Arial" panose="020B0604020202020204"/>
              </a:rPr>
              <a:t>GB50073-2001</a:t>
            </a:r>
            <a:endParaRPr lang="en-US" sz="1400">
              <a:latin typeface="Arial" panose="020B0604020202020204"/>
            </a:endParaRPr>
          </a:p>
        </p:txBody>
      </p:sp>
      <p:sp>
        <p:nvSpPr>
          <p:cNvPr id="13" name="矩形 12"/>
          <p:cNvSpPr/>
          <p:nvPr/>
        </p:nvSpPr>
        <p:spPr>
          <a:xfrm>
            <a:off x="405384" y="3489960"/>
            <a:ext cx="85344"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1</a:t>
            </a:r>
            <a:endParaRPr lang="zh-TW" sz="1400">
              <a:latin typeface="Arial" panose="020B0604020202020204"/>
              <a:ea typeface="Arial" panose="020B0604020202020204"/>
            </a:endParaRPr>
          </a:p>
        </p:txBody>
      </p:sp>
      <p:sp>
        <p:nvSpPr>
          <p:cNvPr id="14" name="矩形 13"/>
          <p:cNvSpPr/>
          <p:nvPr/>
        </p:nvSpPr>
        <p:spPr>
          <a:xfrm>
            <a:off x="624840" y="3889248"/>
            <a:ext cx="3962400" cy="216408"/>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《医院洁净手术部建筑技术规范》</a:t>
            </a:r>
            <a:r>
              <a:rPr lang="en-US" sz="1400">
                <a:latin typeface="Arial" panose="020B0604020202020204"/>
              </a:rPr>
              <a:t>GB 50333-2002</a:t>
            </a:r>
            <a:endParaRPr lang="en-US" sz="1400">
              <a:latin typeface="Arial" panose="020B0604020202020204"/>
            </a:endParaRPr>
          </a:p>
        </p:txBody>
      </p:sp>
      <p:sp>
        <p:nvSpPr>
          <p:cNvPr id="15" name="矩形 14"/>
          <p:cNvSpPr/>
          <p:nvPr/>
        </p:nvSpPr>
        <p:spPr>
          <a:xfrm>
            <a:off x="393192" y="3916680"/>
            <a:ext cx="121920"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2</a:t>
            </a:r>
            <a:endParaRPr lang="zh-TW" sz="1400">
              <a:latin typeface="Arial" panose="020B0604020202020204"/>
              <a:ea typeface="Arial" panose="020B0604020202020204"/>
            </a:endParaRPr>
          </a:p>
        </p:txBody>
      </p:sp>
      <p:sp>
        <p:nvSpPr>
          <p:cNvPr id="16" name="矩形 15"/>
          <p:cNvSpPr/>
          <p:nvPr/>
        </p:nvSpPr>
        <p:spPr>
          <a:xfrm>
            <a:off x="624840" y="4315968"/>
            <a:ext cx="3864864" cy="216408"/>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《生物安全实验室建筑技术规范》</a:t>
            </a:r>
            <a:r>
              <a:rPr lang="en-US" sz="1400">
                <a:latin typeface="Arial" panose="020B0604020202020204"/>
              </a:rPr>
              <a:t>GB 50346-2004</a:t>
            </a:r>
            <a:endParaRPr lang="en-US" sz="1400">
              <a:latin typeface="Arial" panose="020B0604020202020204"/>
            </a:endParaRPr>
          </a:p>
        </p:txBody>
      </p:sp>
      <p:sp>
        <p:nvSpPr>
          <p:cNvPr id="17" name="矩形 16"/>
          <p:cNvSpPr/>
          <p:nvPr/>
        </p:nvSpPr>
        <p:spPr>
          <a:xfrm>
            <a:off x="396240" y="4343400"/>
            <a:ext cx="118872"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3</a:t>
            </a:r>
            <a:endParaRPr lang="zh-TW" sz="1400">
              <a:latin typeface="Arial" panose="020B0604020202020204"/>
              <a:ea typeface="Arial" panose="020B0604020202020204"/>
            </a:endParaRPr>
          </a:p>
        </p:txBody>
      </p:sp>
      <p:sp>
        <p:nvSpPr>
          <p:cNvPr id="18" name="矩形 17"/>
          <p:cNvSpPr/>
          <p:nvPr/>
        </p:nvSpPr>
        <p:spPr>
          <a:xfrm>
            <a:off x="624840" y="4742688"/>
            <a:ext cx="3331464" cy="216408"/>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《洁净室施工及验收规范》</a:t>
            </a:r>
            <a:r>
              <a:rPr lang="en-US" sz="1400">
                <a:latin typeface="Arial" panose="020B0604020202020204"/>
              </a:rPr>
              <a:t>GB 50591-2010</a:t>
            </a:r>
            <a:endParaRPr lang="en-US" sz="1400">
              <a:latin typeface="Arial" panose="020B0604020202020204"/>
            </a:endParaRPr>
          </a:p>
        </p:txBody>
      </p:sp>
      <p:sp>
        <p:nvSpPr>
          <p:cNvPr id="19" name="矩形 18"/>
          <p:cNvSpPr/>
          <p:nvPr/>
        </p:nvSpPr>
        <p:spPr>
          <a:xfrm>
            <a:off x="390144" y="4770120"/>
            <a:ext cx="124968"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4</a:t>
            </a:r>
            <a:endParaRPr lang="zh-TW" sz="1400">
              <a:latin typeface="Arial" panose="020B0604020202020204"/>
              <a:ea typeface="Arial" panose="020B0604020202020204"/>
            </a:endParaRPr>
          </a:p>
        </p:txBody>
      </p:sp>
      <p:sp>
        <p:nvSpPr>
          <p:cNvPr id="20" name="矩形 19"/>
          <p:cNvSpPr/>
          <p:nvPr/>
        </p:nvSpPr>
        <p:spPr>
          <a:xfrm>
            <a:off x="624840" y="5169408"/>
            <a:ext cx="5084064" cy="219456"/>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《医药工业洁净室（区）悬浮粒子的测试方法》</a:t>
            </a:r>
            <a:r>
              <a:rPr lang="en-US" sz="1400">
                <a:latin typeface="Arial" panose="020B0604020202020204"/>
              </a:rPr>
              <a:t>GB/T 16292-2010</a:t>
            </a:r>
            <a:endParaRPr lang="en-US" sz="1400">
              <a:latin typeface="Arial" panose="020B0604020202020204"/>
            </a:endParaRPr>
          </a:p>
        </p:txBody>
      </p:sp>
      <p:sp>
        <p:nvSpPr>
          <p:cNvPr id="21" name="矩形 20"/>
          <p:cNvSpPr/>
          <p:nvPr/>
        </p:nvSpPr>
        <p:spPr>
          <a:xfrm>
            <a:off x="396240" y="5196840"/>
            <a:ext cx="118872"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5</a:t>
            </a:r>
            <a:endParaRPr lang="zh-TW" sz="1400">
              <a:latin typeface="Arial" panose="020B0604020202020204"/>
              <a:ea typeface="Arial" panose="020B0604020202020204"/>
            </a:endParaRPr>
          </a:p>
        </p:txBody>
      </p:sp>
      <p:sp>
        <p:nvSpPr>
          <p:cNvPr id="22" name="矩形 21"/>
          <p:cNvSpPr/>
          <p:nvPr/>
        </p:nvSpPr>
        <p:spPr>
          <a:xfrm>
            <a:off x="624840" y="5596128"/>
            <a:ext cx="4907280" cy="219456"/>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《医药工业洁净室（区）浮游菌的测试方法》</a:t>
            </a:r>
            <a:r>
              <a:rPr lang="en-US" sz="1400">
                <a:latin typeface="Arial" panose="020B0604020202020204"/>
              </a:rPr>
              <a:t>GB/T 16293-2010</a:t>
            </a:r>
            <a:endParaRPr lang="en-US" sz="1400">
              <a:latin typeface="Arial" panose="020B0604020202020204"/>
            </a:endParaRPr>
          </a:p>
        </p:txBody>
      </p:sp>
      <p:sp>
        <p:nvSpPr>
          <p:cNvPr id="23" name="矩形 22"/>
          <p:cNvSpPr/>
          <p:nvPr/>
        </p:nvSpPr>
        <p:spPr>
          <a:xfrm>
            <a:off x="393192" y="5623560"/>
            <a:ext cx="121920"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6</a:t>
            </a:r>
            <a:endParaRPr lang="zh-TW" sz="1400">
              <a:latin typeface="Arial" panose="020B0604020202020204"/>
              <a:ea typeface="Arial" panose="020B0604020202020204"/>
            </a:endParaRPr>
          </a:p>
        </p:txBody>
      </p:sp>
      <p:sp>
        <p:nvSpPr>
          <p:cNvPr id="24" name="矩形 23"/>
          <p:cNvSpPr/>
          <p:nvPr/>
        </p:nvSpPr>
        <p:spPr>
          <a:xfrm>
            <a:off x="624840" y="6022848"/>
            <a:ext cx="4907280" cy="219456"/>
          </a:xfrm>
          <a:prstGeom prst="rect">
            <a:avLst/>
          </a:prstGeom>
          <a:solidFill>
            <a:srgbClr val="FFFFFF"/>
          </a:solidFill>
        </p:spPr>
        <p:txBody>
          <a:bodyPr wrap="none" lIns="0" tIns="0" rIns="0" bIns="0">
            <a:noAutofit/>
          </a:bodyPr>
          <a:p>
            <a:pPr indent="0"/>
            <a:r>
              <a:rPr lang="zh-TW" sz="1400">
                <a:latin typeface="微软雅黑" panose="020B0503020204020204" charset="-122"/>
                <a:ea typeface="微软雅黑" panose="020B0503020204020204" charset="-122"/>
              </a:rPr>
              <a:t>《医药工业洁净室（区）沉降菌的测试方法》</a:t>
            </a:r>
            <a:r>
              <a:rPr lang="en-US" sz="1400">
                <a:latin typeface="Arial" panose="020B0604020202020204"/>
              </a:rPr>
              <a:t>GB/T 16294-2010</a:t>
            </a:r>
            <a:endParaRPr lang="en-US" sz="1400">
              <a:latin typeface="Arial" panose="020B0604020202020204"/>
            </a:endParaRPr>
          </a:p>
        </p:txBody>
      </p:sp>
      <p:sp>
        <p:nvSpPr>
          <p:cNvPr id="25" name="矩形 24"/>
          <p:cNvSpPr/>
          <p:nvPr/>
        </p:nvSpPr>
        <p:spPr>
          <a:xfrm>
            <a:off x="393192" y="6050280"/>
            <a:ext cx="121920" cy="161544"/>
          </a:xfrm>
          <a:prstGeom prst="rect">
            <a:avLst/>
          </a:prstGeom>
          <a:solidFill>
            <a:srgbClr val="FFFFFF"/>
          </a:solidFill>
        </p:spPr>
        <p:txBody>
          <a:bodyPr wrap="none" lIns="0" tIns="0" rIns="0" bIns="0">
            <a:noAutofit/>
          </a:bodyPr>
          <a:p>
            <a:pPr indent="0" algn="just"/>
            <a:r>
              <a:rPr lang="zh-TW" sz="1400">
                <a:latin typeface="Arial" panose="020B0604020202020204"/>
                <a:ea typeface="Arial" panose="020B0604020202020204"/>
              </a:rPr>
              <a:t>7</a:t>
            </a:r>
            <a:endParaRPr lang="zh-TW" sz="1400">
              <a:latin typeface="Arial" panose="020B0604020202020204"/>
              <a:ea typeface="Arial" panose="020B0604020202020204"/>
            </a:endParaRPr>
          </a:p>
        </p:txBody>
      </p:sp>
      <p:sp>
        <p:nvSpPr>
          <p:cNvPr id="27" name="矩形 26"/>
          <p:cNvSpPr/>
          <p:nvPr/>
        </p:nvSpPr>
        <p:spPr>
          <a:xfrm>
            <a:off x="11119104" y="6431280"/>
            <a:ext cx="1097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8</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
        <p:nvSpPr>
          <p:cNvPr id="4" name="矩形 3"/>
          <p:cNvSpPr/>
          <p:nvPr/>
        </p:nvSpPr>
        <p:spPr>
          <a:xfrm>
            <a:off x="694944" y="463296"/>
            <a:ext cx="8031480" cy="1261872"/>
          </a:xfrm>
          <a:prstGeom prst="rect">
            <a:avLst/>
          </a:prstGeom>
          <a:solidFill>
            <a:srgbClr val="FFFFFF"/>
          </a:solidFill>
        </p:spPr>
        <p:txBody>
          <a:bodyPr lIns="0" tIns="0" rIns="0" bIns="0">
            <a:noAutofit/>
          </a:bodyPr>
          <a:p>
            <a:pPr marL="3380105" indent="0">
              <a:spcAft>
                <a:spcPts val="3430"/>
              </a:spcAft>
            </a:pPr>
            <a:r>
              <a:rPr lang="zh-TW" sz="2500">
                <a:latin typeface="MingLiU"/>
                <a:ea typeface="MingLiU"/>
              </a:rPr>
              <a:t>洁净室空气洁净度等级检验评定</a:t>
            </a:r>
            <a:endParaRPr lang="zh-TW" sz="2500">
              <a:latin typeface="MingLiU"/>
              <a:ea typeface="MingLiU"/>
            </a:endParaRPr>
          </a:p>
          <a:p>
            <a:pPr indent="330200"/>
            <a:r>
              <a:rPr lang="zh-TW" sz="1600" b="1">
                <a:latin typeface="微软雅黑" panose="020B0503020204020204" charset="-122"/>
                <a:ea typeface="微软雅黑" panose="020B0503020204020204" charset="-122"/>
              </a:rPr>
              <a:t>洁净室的空气洁净度，</a:t>
            </a:r>
            <a:r>
              <a:rPr lang="zh-TW" sz="1600">
                <a:latin typeface="微软雅黑" panose="020B0503020204020204" charset="-122"/>
                <a:ea typeface="微软雅黑" panose="020B0503020204020204" charset="-122"/>
              </a:rPr>
              <a:t>应以</a:t>
            </a:r>
            <a:r>
              <a:rPr lang="zh-TW" sz="1600" b="1">
                <a:latin typeface="微软雅黑" panose="020B0503020204020204" charset="-122"/>
                <a:ea typeface="微软雅黑" panose="020B0503020204020204" charset="-122"/>
              </a:rPr>
              <a:t>下三种状态下</a:t>
            </a:r>
            <a:r>
              <a:rPr lang="zh-TW" sz="1600">
                <a:latin typeface="微软雅黑" panose="020B0503020204020204" charset="-122"/>
                <a:ea typeface="微软雅黑" panose="020B0503020204020204" charset="-122"/>
              </a:rPr>
              <a:t>检测：</a:t>
            </a:r>
            <a:endParaRPr lang="zh-TW" sz="1600">
              <a:latin typeface="微软雅黑" panose="020B0503020204020204" charset="-122"/>
              <a:ea typeface="微软雅黑" panose="020B0503020204020204" charset="-122"/>
            </a:endParaRPr>
          </a:p>
        </p:txBody>
      </p:sp>
      <p:sp>
        <p:nvSpPr>
          <p:cNvPr id="5" name="矩形 4"/>
          <p:cNvSpPr/>
          <p:nvPr/>
        </p:nvSpPr>
        <p:spPr>
          <a:xfrm>
            <a:off x="694944" y="2008632"/>
            <a:ext cx="10479024" cy="2151888"/>
          </a:xfrm>
          <a:prstGeom prst="rect">
            <a:avLst/>
          </a:prstGeom>
          <a:solidFill>
            <a:srgbClr val="FFFFFF"/>
          </a:solidFill>
        </p:spPr>
        <p:txBody>
          <a:bodyPr lIns="0" tIns="0" rIns="0" bIns="0">
            <a:noAutofit/>
          </a:bodyPr>
          <a:p>
            <a:pPr indent="330200">
              <a:spcAft>
                <a:spcPts val="1120"/>
              </a:spcAft>
            </a:pPr>
            <a:r>
              <a:rPr lang="zh-TW" sz="1600" b="1">
                <a:latin typeface="微软雅黑" panose="020B0503020204020204" charset="-122"/>
                <a:ea typeface="微软雅黑" panose="020B0503020204020204" charset="-122"/>
              </a:rPr>
              <a:t>空态测试：</a:t>
            </a:r>
            <a:r>
              <a:rPr lang="zh-TW" sz="1600">
                <a:latin typeface="微软雅黑" panose="020B0503020204020204" charset="-122"/>
                <a:ea typeface="微软雅黑" panose="020B0503020204020204" charset="-122"/>
              </a:rPr>
              <a:t>洁净室已竣工，净化空气调节系统已处于正常运行状态，室内没有工艺设备和生产人员的情况下边行测试。</a:t>
            </a:r>
            <a:endParaRPr lang="zh-TW" sz="1600">
              <a:latin typeface="微软雅黑" panose="020B0503020204020204" charset="-122"/>
              <a:ea typeface="微软雅黑" panose="020B0503020204020204" charset="-122"/>
            </a:endParaRPr>
          </a:p>
          <a:p>
            <a:pPr indent="330200">
              <a:spcAft>
                <a:spcPts val="1120"/>
              </a:spcAft>
            </a:pPr>
            <a:r>
              <a:rPr lang="zh-TW" sz="1600" b="1">
                <a:latin typeface="微软雅黑" panose="020B0503020204020204" charset="-122"/>
                <a:ea typeface="微软雅黑" panose="020B0503020204020204" charset="-122"/>
              </a:rPr>
              <a:t>静态测试：</a:t>
            </a:r>
            <a:r>
              <a:rPr lang="zh-TW" sz="1600">
                <a:latin typeface="微软雅黑" panose="020B0503020204020204" charset="-122"/>
                <a:ea typeface="微软雅黑" panose="020B0503020204020204" charset="-122"/>
              </a:rPr>
              <a:t>洁净室净化空气调节系统已处于正常运行状态，工艺设备已安装，室内没有生产人员的情况下进行测试。</a:t>
            </a:r>
            <a:endParaRPr lang="zh-TW" sz="1600">
              <a:latin typeface="微软雅黑" panose="020B0503020204020204" charset="-122"/>
              <a:ea typeface="微软雅黑" panose="020B0503020204020204" charset="-122"/>
            </a:endParaRPr>
          </a:p>
          <a:p>
            <a:pPr indent="330200">
              <a:spcAft>
                <a:spcPts val="3780"/>
              </a:spcAft>
            </a:pPr>
            <a:r>
              <a:rPr lang="zh-TW" sz="1600" b="1">
                <a:latin typeface="微软雅黑" panose="020B0503020204020204" charset="-122"/>
                <a:ea typeface="微软雅黑" panose="020B0503020204020204" charset="-122"/>
              </a:rPr>
              <a:t>动态测试：</a:t>
            </a:r>
            <a:r>
              <a:rPr lang="zh-TW" sz="1600">
                <a:latin typeface="微软雅黑" panose="020B0503020204020204" charset="-122"/>
                <a:ea typeface="微软雅黑" panose="020B0503020204020204" charset="-122"/>
              </a:rPr>
              <a:t>洁净室已处于正常生产状态下进行测试。</a:t>
            </a:r>
            <a:endParaRPr lang="zh-TW" sz="1600">
              <a:latin typeface="微软雅黑" panose="020B0503020204020204" charset="-122"/>
              <a:ea typeface="微软雅黑" panose="020B0503020204020204" charset="-122"/>
            </a:endParaRPr>
          </a:p>
          <a:p>
            <a:pPr indent="330200"/>
            <a:r>
              <a:rPr lang="zh-TW" sz="1600" b="1">
                <a:latin typeface="微软雅黑" panose="020B0503020204020204" charset="-122"/>
                <a:ea typeface="微软雅黑" panose="020B0503020204020204" charset="-122"/>
              </a:rPr>
              <a:t>重点注意：洁净室空气洁净度等级评定，</a:t>
            </a:r>
            <a:r>
              <a:rPr lang="zh-TW" sz="1600">
                <a:latin typeface="微软雅黑" panose="020B0503020204020204" charset="-122"/>
                <a:ea typeface="微软雅黑" panose="020B0503020204020204" charset="-122"/>
              </a:rPr>
              <a:t>应</a:t>
            </a:r>
            <a:r>
              <a:rPr lang="zh-TW" sz="1600" b="1">
                <a:latin typeface="微软雅黑" panose="020B0503020204020204" charset="-122"/>
                <a:ea typeface="微软雅黑" panose="020B0503020204020204" charset="-122"/>
              </a:rPr>
              <a:t>以动态</a:t>
            </a:r>
            <a:r>
              <a:rPr lang="zh-TW" sz="1600">
                <a:latin typeface="微软雅黑" panose="020B0503020204020204" charset="-122"/>
                <a:ea typeface="微软雅黑" panose="020B0503020204020204" charset="-122"/>
              </a:rPr>
              <a:t>条件下测试的尘粒数为依据</a:t>
            </a:r>
            <a:endParaRPr lang="zh-TW" sz="1600">
              <a:latin typeface="微软雅黑" panose="020B0503020204020204" charset="-122"/>
              <a:ea typeface="微软雅黑" panose="020B0503020204020204" charset="-122"/>
            </a:endParaRPr>
          </a:p>
        </p:txBody>
      </p:sp>
      <p:sp>
        <p:nvSpPr>
          <p:cNvPr id="6" name="矩形 5"/>
          <p:cNvSpPr/>
          <p:nvPr/>
        </p:nvSpPr>
        <p:spPr>
          <a:xfrm>
            <a:off x="11119104" y="6431280"/>
            <a:ext cx="109728" cy="146304"/>
          </a:xfrm>
          <a:prstGeom prst="rect">
            <a:avLst/>
          </a:prstGeom>
          <a:solidFill>
            <a:srgbClr val="FFFFFF"/>
          </a:solidFill>
        </p:spPr>
        <p:txBody>
          <a:bodyPr wrap="none" lIns="0" tIns="0" rIns="0" bIns="0">
            <a:noAutofit/>
          </a:bodyPr>
          <a:p>
            <a:pPr indent="0" algn="r"/>
            <a:r>
              <a:rPr lang="zh-TW" sz="1200">
                <a:solidFill>
                  <a:srgbClr val="898989"/>
                </a:solidFill>
                <a:latin typeface="Arial" panose="020B0604020202020204"/>
                <a:ea typeface="Arial" panose="020B0604020202020204"/>
              </a:rPr>
              <a:t>9</a:t>
            </a:r>
            <a:endParaRPr lang="zh-TW" sz="1200">
              <a:solidFill>
                <a:srgbClr val="898989"/>
              </a:solidFill>
              <a:latin typeface="Arial" panose="020B0604020202020204"/>
              <a:ea typeface="Arial" panose="020B0604020202020204"/>
            </a:endParaRPr>
          </a:p>
        </p:txBody>
      </p:sp>
    </p:spTree>
  </p:cSld>
  <p:clrMapOvr>
    <a:overrideClrMapping bg1="lt1" tx1="dk1" bg2="lt2" tx2="dk2" accent1="accent1" accent2="accent2" accent3="accent3" accent4="accent4" accent5="accent5" accent6="accent6" hlink="hlink" folHlink="folHlink"/>
  </p:clrMapOvr>
</p:sld>
</file>

<file path=ppt/tags/tag1.xml><?xml version="1.0" encoding="utf-8"?>
<p:tagLst xmlns:p="http://schemas.openxmlformats.org/presentationml/2006/main">
  <p:tag name="KSO_WPP_MARK_KEY" val="94493466-2ff5-47ba-bd3a-82c678da6eee"/>
  <p:tag name="COMMONDATA" val="eyJoZGlkIjoiYjlkN2I5OGM3MDNiZTEzZTI2MDBjYTkzMzg0N2U1NTY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3464</Words>
  <Application>WPS 演示</Application>
  <PresentationFormat/>
  <Paragraphs>354</Paragraphs>
  <Slides>18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Arial</vt:lpstr>
      <vt:lpstr>宋体</vt:lpstr>
      <vt:lpstr>Wingdings</vt:lpstr>
      <vt:lpstr>Arial</vt:lpstr>
      <vt:lpstr>微软雅黑</vt:lpstr>
      <vt:lpstr>MingLiU</vt:lpstr>
      <vt:lpstr>Segoe Print</vt:lpstr>
      <vt:lpstr>黑体</vt:lpstr>
      <vt:lpstr>Calibri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天网时空</cp:lastModifiedBy>
  <cp:revision>1</cp:revision>
  <dcterms:created xsi:type="dcterms:W3CDTF">2022-09-23T06:18:46Z</dcterms:created>
  <dcterms:modified xsi:type="dcterms:W3CDTF">2022-09-23T06:18:46Z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0B0B7AEBFDE14F58BC394AD391EB722F</vt:lpwstr>
  </property>
  <property fmtid="{D5CDD505-2E9C-101B-9397-08002B2CF9AE}" pid="3" name="KSOProductBuildVer">
    <vt:lpwstr>2052-11.1.0.12358</vt:lpwstr>
  </property>
</Properties>
</file>